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7" r:id="rId2"/>
    <p:sldId id="315" r:id="rId3"/>
    <p:sldId id="260" r:id="rId4"/>
    <p:sldId id="262" r:id="rId5"/>
    <p:sldId id="317" r:id="rId6"/>
    <p:sldId id="316" r:id="rId7"/>
    <p:sldId id="272" r:id="rId8"/>
    <p:sldId id="274" r:id="rId9"/>
    <p:sldId id="269" r:id="rId10"/>
    <p:sldId id="267" r:id="rId11"/>
    <p:sldId id="280" r:id="rId12"/>
    <p:sldId id="281" r:id="rId13"/>
    <p:sldId id="282" r:id="rId14"/>
    <p:sldId id="284" r:id="rId15"/>
    <p:sldId id="314" r:id="rId16"/>
  </p:sldIdLst>
  <p:sldSz cx="9144000" cy="5143500" type="screen16x9"/>
  <p:notesSz cx="6858000" cy="9144000"/>
  <p:embeddedFontLst>
    <p:embeddedFont>
      <p:font typeface="Lexend" panose="020B0604020202020204" charset="0"/>
      <p:regular r:id="rId18"/>
      <p:bold r:id="rId19"/>
    </p:embeddedFont>
    <p:embeddedFont>
      <p:font typeface="Lexend SemiBold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31595C-E570-4A72-BFDE-21861B42DF6F}" v="10" dt="2026-05-13T16:01:52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lmisano Annalinda" userId="8e41cf5d-83c9-49f9-a706-a13f17b68430" providerId="ADAL" clId="{A07BAD51-D865-4CAD-B02D-1374AE2B4AD6}"/>
    <pc:docChg chg="undo custSel addSld delSld modSld">
      <pc:chgData name="Palmisano Annalinda" userId="8e41cf5d-83c9-49f9-a706-a13f17b68430" providerId="ADAL" clId="{A07BAD51-D865-4CAD-B02D-1374AE2B4AD6}" dt="2026-05-13T16:11:37.517" v="131" actId="20577"/>
      <pc:docMkLst>
        <pc:docMk/>
      </pc:docMkLst>
      <pc:sldChg chg="modSp mod">
        <pc:chgData name="Palmisano Annalinda" userId="8e41cf5d-83c9-49f9-a706-a13f17b68430" providerId="ADAL" clId="{A07BAD51-D865-4CAD-B02D-1374AE2B4AD6}" dt="2026-05-13T15:41:17.658" v="8" actId="20577"/>
        <pc:sldMkLst>
          <pc:docMk/>
          <pc:sldMk cId="0" sldId="260"/>
        </pc:sldMkLst>
        <pc:spChg chg="mod">
          <ac:chgData name="Palmisano Annalinda" userId="8e41cf5d-83c9-49f9-a706-a13f17b68430" providerId="ADAL" clId="{A07BAD51-D865-4CAD-B02D-1374AE2B4AD6}" dt="2026-05-13T15:41:17.658" v="8" actId="20577"/>
          <ac:spMkLst>
            <pc:docMk/>
            <pc:sldMk cId="0" sldId="260"/>
            <ac:spMk id="9" creationId="{00000000-0000-0000-0000-000000000000}"/>
          </ac:spMkLst>
        </pc:spChg>
      </pc:sldChg>
      <pc:sldChg chg="modSp mod">
        <pc:chgData name="Palmisano Annalinda" userId="8e41cf5d-83c9-49f9-a706-a13f17b68430" providerId="ADAL" clId="{A07BAD51-D865-4CAD-B02D-1374AE2B4AD6}" dt="2026-05-13T15:41:37.263" v="14" actId="20577"/>
        <pc:sldMkLst>
          <pc:docMk/>
          <pc:sldMk cId="0" sldId="262"/>
        </pc:sldMkLst>
        <pc:spChg chg="mod">
          <ac:chgData name="Palmisano Annalinda" userId="8e41cf5d-83c9-49f9-a706-a13f17b68430" providerId="ADAL" clId="{A07BAD51-D865-4CAD-B02D-1374AE2B4AD6}" dt="2026-05-13T15:41:37.263" v="14" actId="20577"/>
          <ac:spMkLst>
            <pc:docMk/>
            <pc:sldMk cId="0" sldId="262"/>
            <ac:spMk id="4" creationId="{00000000-0000-0000-0000-000000000000}"/>
          </ac:spMkLst>
        </pc:spChg>
      </pc:sldChg>
      <pc:sldChg chg="modSp add mod">
        <pc:chgData name="Palmisano Annalinda" userId="8e41cf5d-83c9-49f9-a706-a13f17b68430" providerId="ADAL" clId="{A07BAD51-D865-4CAD-B02D-1374AE2B4AD6}" dt="2026-05-13T15:52:09.239" v="81" actId="20577"/>
        <pc:sldMkLst>
          <pc:docMk/>
          <pc:sldMk cId="0" sldId="267"/>
        </pc:sldMkLst>
        <pc:spChg chg="mod">
          <ac:chgData name="Palmisano Annalinda" userId="8e41cf5d-83c9-49f9-a706-a13f17b68430" providerId="ADAL" clId="{A07BAD51-D865-4CAD-B02D-1374AE2B4AD6}" dt="2026-05-13T15:50:31.480" v="72" actId="20577"/>
          <ac:spMkLst>
            <pc:docMk/>
            <pc:sldMk cId="0" sldId="267"/>
            <ac:spMk id="3" creationId="{00000000-0000-0000-0000-000000000000}"/>
          </ac:spMkLst>
        </pc:spChg>
        <pc:spChg chg="mod">
          <ac:chgData name="Palmisano Annalinda" userId="8e41cf5d-83c9-49f9-a706-a13f17b68430" providerId="ADAL" clId="{A07BAD51-D865-4CAD-B02D-1374AE2B4AD6}" dt="2026-05-13T15:50:26.770" v="71" actId="20577"/>
          <ac:spMkLst>
            <pc:docMk/>
            <pc:sldMk cId="0" sldId="267"/>
            <ac:spMk id="4" creationId="{00000000-0000-0000-0000-000000000000}"/>
          </ac:spMkLst>
        </pc:spChg>
        <pc:spChg chg="mod">
          <ac:chgData name="Palmisano Annalinda" userId="8e41cf5d-83c9-49f9-a706-a13f17b68430" providerId="ADAL" clId="{A07BAD51-D865-4CAD-B02D-1374AE2B4AD6}" dt="2026-05-13T15:52:09.239" v="81" actId="20577"/>
          <ac:spMkLst>
            <pc:docMk/>
            <pc:sldMk cId="0" sldId="267"/>
            <ac:spMk id="6" creationId="{00000000-0000-0000-0000-000000000000}"/>
          </ac:spMkLst>
        </pc:spChg>
        <pc:cxnChg chg="mod">
          <ac:chgData name="Palmisano Annalinda" userId="8e41cf5d-83c9-49f9-a706-a13f17b68430" providerId="ADAL" clId="{A07BAD51-D865-4CAD-B02D-1374AE2B4AD6}" dt="2026-05-13T15:51:21.217" v="78" actId="1076"/>
          <ac:cxnSpMkLst>
            <pc:docMk/>
            <pc:sldMk cId="0" sldId="267"/>
            <ac:cxnSpMk id="8" creationId="{00000000-0000-0000-0000-000000000000}"/>
          </ac:cxnSpMkLst>
        </pc:cxnChg>
        <pc:cxnChg chg="mod">
          <ac:chgData name="Palmisano Annalinda" userId="8e41cf5d-83c9-49f9-a706-a13f17b68430" providerId="ADAL" clId="{A07BAD51-D865-4CAD-B02D-1374AE2B4AD6}" dt="2026-05-13T15:51:24.955" v="79" actId="1076"/>
          <ac:cxnSpMkLst>
            <pc:docMk/>
            <pc:sldMk cId="0" sldId="267"/>
            <ac:cxnSpMk id="11" creationId="{00000000-0000-0000-0000-000000000000}"/>
          </ac:cxnSpMkLst>
        </pc:cxnChg>
      </pc:sldChg>
      <pc:sldChg chg="add">
        <pc:chgData name="Palmisano Annalinda" userId="8e41cf5d-83c9-49f9-a706-a13f17b68430" providerId="ADAL" clId="{A07BAD51-D865-4CAD-B02D-1374AE2B4AD6}" dt="2026-05-13T15:47:36.185" v="66"/>
        <pc:sldMkLst>
          <pc:docMk/>
          <pc:sldMk cId="0" sldId="269"/>
        </pc:sldMkLst>
      </pc:sldChg>
      <pc:sldChg chg="modSp mod">
        <pc:chgData name="Palmisano Annalinda" userId="8e41cf5d-83c9-49f9-a706-a13f17b68430" providerId="ADAL" clId="{A07BAD51-D865-4CAD-B02D-1374AE2B4AD6}" dt="2026-05-13T16:11:33.418" v="128" actId="20577"/>
        <pc:sldMkLst>
          <pc:docMk/>
          <pc:sldMk cId="0" sldId="272"/>
        </pc:sldMkLst>
        <pc:spChg chg="mod">
          <ac:chgData name="Palmisano Annalinda" userId="8e41cf5d-83c9-49f9-a706-a13f17b68430" providerId="ADAL" clId="{A07BAD51-D865-4CAD-B02D-1374AE2B4AD6}" dt="2026-05-13T16:11:33.418" v="128" actId="20577"/>
          <ac:spMkLst>
            <pc:docMk/>
            <pc:sldMk cId="0" sldId="272"/>
            <ac:spMk id="2" creationId="{00000000-0000-0000-0000-000000000000}"/>
          </ac:spMkLst>
        </pc:spChg>
      </pc:sldChg>
      <pc:sldChg chg="modSp mod">
        <pc:chgData name="Palmisano Annalinda" userId="8e41cf5d-83c9-49f9-a706-a13f17b68430" providerId="ADAL" clId="{A07BAD51-D865-4CAD-B02D-1374AE2B4AD6}" dt="2026-05-13T16:11:37.517" v="131" actId="20577"/>
        <pc:sldMkLst>
          <pc:docMk/>
          <pc:sldMk cId="0" sldId="274"/>
        </pc:sldMkLst>
        <pc:spChg chg="mod">
          <ac:chgData name="Palmisano Annalinda" userId="8e41cf5d-83c9-49f9-a706-a13f17b68430" providerId="ADAL" clId="{A07BAD51-D865-4CAD-B02D-1374AE2B4AD6}" dt="2026-05-13T16:11:37.517" v="131" actId="20577"/>
          <ac:spMkLst>
            <pc:docMk/>
            <pc:sldMk cId="0" sldId="274"/>
            <ac:spMk id="17" creationId="{00000000-0000-0000-0000-000000000000}"/>
          </ac:spMkLst>
        </pc:spChg>
      </pc:sldChg>
      <pc:sldChg chg="modSp add mod">
        <pc:chgData name="Palmisano Annalinda" userId="8e41cf5d-83c9-49f9-a706-a13f17b68430" providerId="ADAL" clId="{A07BAD51-D865-4CAD-B02D-1374AE2B4AD6}" dt="2026-05-13T15:55:38.214" v="90" actId="1076"/>
        <pc:sldMkLst>
          <pc:docMk/>
          <pc:sldMk cId="0" sldId="280"/>
        </pc:sldMkLst>
        <pc:spChg chg="mod">
          <ac:chgData name="Palmisano Annalinda" userId="8e41cf5d-83c9-49f9-a706-a13f17b68430" providerId="ADAL" clId="{A07BAD51-D865-4CAD-B02D-1374AE2B4AD6}" dt="2026-05-13T15:53:02.588" v="88" actId="20577"/>
          <ac:spMkLst>
            <pc:docMk/>
            <pc:sldMk cId="0" sldId="280"/>
            <ac:spMk id="375" creationId="{00000000-0000-0000-0000-000000000000}"/>
          </ac:spMkLst>
        </pc:spChg>
        <pc:spChg chg="mod">
          <ac:chgData name="Palmisano Annalinda" userId="8e41cf5d-83c9-49f9-a706-a13f17b68430" providerId="ADAL" clId="{A07BAD51-D865-4CAD-B02D-1374AE2B4AD6}" dt="2026-05-13T15:55:35.341" v="89" actId="14100"/>
          <ac:spMkLst>
            <pc:docMk/>
            <pc:sldMk cId="0" sldId="280"/>
            <ac:spMk id="381" creationId="{00000000-0000-0000-0000-000000000000}"/>
          </ac:spMkLst>
        </pc:spChg>
        <pc:cxnChg chg="mod">
          <ac:chgData name="Palmisano Annalinda" userId="8e41cf5d-83c9-49f9-a706-a13f17b68430" providerId="ADAL" clId="{A07BAD51-D865-4CAD-B02D-1374AE2B4AD6}" dt="2026-05-13T15:55:38.214" v="90" actId="1076"/>
          <ac:cxnSpMkLst>
            <pc:docMk/>
            <pc:sldMk cId="0" sldId="280"/>
            <ac:cxnSpMk id="48" creationId="{00000000-0000-0000-0000-000000000000}"/>
          </ac:cxnSpMkLst>
        </pc:cxnChg>
      </pc:sldChg>
      <pc:sldChg chg="modSp mod">
        <pc:chgData name="Palmisano Annalinda" userId="8e41cf5d-83c9-49f9-a706-a13f17b68430" providerId="ADAL" clId="{A07BAD51-D865-4CAD-B02D-1374AE2B4AD6}" dt="2026-05-13T15:59:26.829" v="91" actId="20577"/>
        <pc:sldMkLst>
          <pc:docMk/>
          <pc:sldMk cId="0" sldId="281"/>
        </pc:sldMkLst>
        <pc:spChg chg="mod">
          <ac:chgData name="Palmisano Annalinda" userId="8e41cf5d-83c9-49f9-a706-a13f17b68430" providerId="ADAL" clId="{A07BAD51-D865-4CAD-B02D-1374AE2B4AD6}" dt="2026-05-13T15:59:26.829" v="91" actId="20577"/>
          <ac:spMkLst>
            <pc:docMk/>
            <pc:sldMk cId="0" sldId="281"/>
            <ac:spMk id="12" creationId="{00000000-0000-0000-0000-000000000000}"/>
          </ac:spMkLst>
        </pc:spChg>
      </pc:sldChg>
      <pc:sldChg chg="modSp add mod">
        <pc:chgData name="Palmisano Annalinda" userId="8e41cf5d-83c9-49f9-a706-a13f17b68430" providerId="ADAL" clId="{A07BAD51-D865-4CAD-B02D-1374AE2B4AD6}" dt="2026-05-13T16:00:39.557" v="123" actId="20577"/>
        <pc:sldMkLst>
          <pc:docMk/>
          <pc:sldMk cId="0" sldId="282"/>
        </pc:sldMkLst>
        <pc:spChg chg="mod">
          <ac:chgData name="Palmisano Annalinda" userId="8e41cf5d-83c9-49f9-a706-a13f17b68430" providerId="ADAL" clId="{A07BAD51-D865-4CAD-B02D-1374AE2B4AD6}" dt="2026-05-13T16:00:39.557" v="123" actId="20577"/>
          <ac:spMkLst>
            <pc:docMk/>
            <pc:sldMk cId="0" sldId="282"/>
            <ac:spMk id="7" creationId="{00000000-0000-0000-0000-000000000000}"/>
          </ac:spMkLst>
        </pc:spChg>
      </pc:sldChg>
      <pc:sldChg chg="modSp add mod">
        <pc:chgData name="Palmisano Annalinda" userId="8e41cf5d-83c9-49f9-a706-a13f17b68430" providerId="ADAL" clId="{A07BAD51-D865-4CAD-B02D-1374AE2B4AD6}" dt="2026-05-13T16:01:39.722" v="126" actId="3626"/>
        <pc:sldMkLst>
          <pc:docMk/>
          <pc:sldMk cId="0" sldId="284"/>
        </pc:sldMkLst>
        <pc:spChg chg="mod">
          <ac:chgData name="Palmisano Annalinda" userId="8e41cf5d-83c9-49f9-a706-a13f17b68430" providerId="ADAL" clId="{A07BAD51-D865-4CAD-B02D-1374AE2B4AD6}" dt="2026-05-13T16:01:39.722" v="126" actId="3626"/>
          <ac:spMkLst>
            <pc:docMk/>
            <pc:sldMk cId="0" sldId="284"/>
            <ac:spMk id="9" creationId="{00000000-0000-0000-0000-000000000000}"/>
          </ac:spMkLst>
        </pc:spChg>
      </pc:sldChg>
      <pc:sldChg chg="modSp mod">
        <pc:chgData name="Palmisano Annalinda" userId="8e41cf5d-83c9-49f9-a706-a13f17b68430" providerId="ADAL" clId="{A07BAD51-D865-4CAD-B02D-1374AE2B4AD6}" dt="2026-05-13T15:45:11.372" v="55" actId="20577"/>
        <pc:sldMkLst>
          <pc:docMk/>
          <pc:sldMk cId="348708393" sldId="314"/>
        </pc:sldMkLst>
        <pc:spChg chg="mod">
          <ac:chgData name="Palmisano Annalinda" userId="8e41cf5d-83c9-49f9-a706-a13f17b68430" providerId="ADAL" clId="{A07BAD51-D865-4CAD-B02D-1374AE2B4AD6}" dt="2026-05-13T15:45:11.372" v="55" actId="20577"/>
          <ac:spMkLst>
            <pc:docMk/>
            <pc:sldMk cId="348708393" sldId="314"/>
            <ac:spMk id="4" creationId="{00000000-0000-0000-0000-000000000000}"/>
          </ac:spMkLst>
        </pc:spChg>
      </pc:sldChg>
      <pc:sldChg chg="modSp add del mod">
        <pc:chgData name="Palmisano Annalinda" userId="8e41cf5d-83c9-49f9-a706-a13f17b68430" providerId="ADAL" clId="{A07BAD51-D865-4CAD-B02D-1374AE2B4AD6}" dt="2026-05-13T15:39:30.318" v="6"/>
        <pc:sldMkLst>
          <pc:docMk/>
          <pc:sldMk cId="2952924122" sldId="315"/>
        </pc:sldMkLst>
        <pc:picChg chg="mod">
          <ac:chgData name="Palmisano Annalinda" userId="8e41cf5d-83c9-49f9-a706-a13f17b68430" providerId="ADAL" clId="{A07BAD51-D865-4CAD-B02D-1374AE2B4AD6}" dt="2026-05-13T15:38:46.238" v="2" actId="14100"/>
          <ac:picMkLst>
            <pc:docMk/>
            <pc:sldMk cId="2952924122" sldId="315"/>
            <ac:picMk id="5" creationId="{3A42F88C-BCD9-4BDD-8723-F21D0F4D1F5F}"/>
          </ac:picMkLst>
        </pc:picChg>
      </pc:sldChg>
      <pc:sldChg chg="modSp mod">
        <pc:chgData name="Palmisano Annalinda" userId="8e41cf5d-83c9-49f9-a706-a13f17b68430" providerId="ADAL" clId="{A07BAD51-D865-4CAD-B02D-1374AE2B4AD6}" dt="2026-05-13T15:46:43.730" v="64" actId="20577"/>
        <pc:sldMkLst>
          <pc:docMk/>
          <pc:sldMk cId="3249826010" sldId="316"/>
        </pc:sldMkLst>
        <pc:spChg chg="mod">
          <ac:chgData name="Palmisano Annalinda" userId="8e41cf5d-83c9-49f9-a706-a13f17b68430" providerId="ADAL" clId="{A07BAD51-D865-4CAD-B02D-1374AE2B4AD6}" dt="2026-05-13T15:46:43.730" v="64" actId="20577"/>
          <ac:spMkLst>
            <pc:docMk/>
            <pc:sldMk cId="3249826010" sldId="316"/>
            <ac:spMk id="3" creationId="{00000000-0000-0000-0000-000000000000}"/>
          </ac:spMkLst>
        </pc:spChg>
      </pc:sldChg>
      <pc:sldChg chg="modSp mod">
        <pc:chgData name="Palmisano Annalinda" userId="8e41cf5d-83c9-49f9-a706-a13f17b68430" providerId="ADAL" clId="{A07BAD51-D865-4CAD-B02D-1374AE2B4AD6}" dt="2026-05-13T15:41:59.241" v="20" actId="20577"/>
        <pc:sldMkLst>
          <pc:docMk/>
          <pc:sldMk cId="2393442058" sldId="317"/>
        </pc:sldMkLst>
        <pc:spChg chg="mod">
          <ac:chgData name="Palmisano Annalinda" userId="8e41cf5d-83c9-49f9-a706-a13f17b68430" providerId="ADAL" clId="{A07BAD51-D865-4CAD-B02D-1374AE2B4AD6}" dt="2026-05-13T15:41:59.241" v="20" actId="20577"/>
          <ac:spMkLst>
            <pc:docMk/>
            <pc:sldMk cId="2393442058" sldId="317"/>
            <ac:spMk id="3" creationId="{00000000-0000-0000-0000-000000000000}"/>
          </ac:spMkLst>
        </pc:spChg>
      </pc:sldChg>
      <pc:sldChg chg="new del">
        <pc:chgData name="Palmisano Annalinda" userId="8e41cf5d-83c9-49f9-a706-a13f17b68430" providerId="ADAL" clId="{A07BAD51-D865-4CAD-B02D-1374AE2B4AD6}" dt="2026-05-13T15:39:36.288" v="7" actId="2696"/>
        <pc:sldMkLst>
          <pc:docMk/>
          <pc:sldMk cId="657853984" sldId="318"/>
        </pc:sldMkLst>
      </pc:sldChg>
      <pc:sldChg chg="new del">
        <pc:chgData name="Palmisano Annalinda" userId="8e41cf5d-83c9-49f9-a706-a13f17b68430" providerId="ADAL" clId="{A07BAD51-D865-4CAD-B02D-1374AE2B4AD6}" dt="2026-05-13T16:00:57.955" v="125" actId="2696"/>
        <pc:sldMkLst>
          <pc:docMk/>
          <pc:sldMk cId="1016668414" sldId="318"/>
        </pc:sldMkLst>
      </pc:sldChg>
      <pc:sldChg chg="new del">
        <pc:chgData name="Palmisano Annalinda" userId="8e41cf5d-83c9-49f9-a706-a13f17b68430" providerId="ADAL" clId="{A07BAD51-D865-4CAD-B02D-1374AE2B4AD6}" dt="2026-05-13T15:47:39.144" v="67" actId="2696"/>
        <pc:sldMkLst>
          <pc:docMk/>
          <pc:sldMk cId="1275920586" sldId="318"/>
        </pc:sldMkLst>
      </pc:sldChg>
      <pc:sldChg chg="new del">
        <pc:chgData name="Palmisano Annalinda" userId="8e41cf5d-83c9-49f9-a706-a13f17b68430" providerId="ADAL" clId="{A07BAD51-D865-4CAD-B02D-1374AE2B4AD6}" dt="2026-05-13T15:52:51.527" v="84" actId="2696"/>
        <pc:sldMkLst>
          <pc:docMk/>
          <pc:sldMk cId="1454677525" sldId="318"/>
        </pc:sldMkLst>
      </pc:sldChg>
      <pc:sldChg chg="new del">
        <pc:chgData name="Palmisano Annalinda" userId="8e41cf5d-83c9-49f9-a706-a13f17b68430" providerId="ADAL" clId="{A07BAD51-D865-4CAD-B02D-1374AE2B4AD6}" dt="2026-05-13T16:00:00.880" v="94" actId="2696"/>
        <pc:sldMkLst>
          <pc:docMk/>
          <pc:sldMk cId="2009999093" sldId="318"/>
        </pc:sldMkLst>
      </pc:sldChg>
      <pc:sldChg chg="new del">
        <pc:chgData name="Palmisano Annalinda" userId="8e41cf5d-83c9-49f9-a706-a13f17b68430" providerId="ADAL" clId="{A07BAD51-D865-4CAD-B02D-1374AE2B4AD6}" dt="2026-05-13T15:48:15.575" v="70" actId="2696"/>
        <pc:sldMkLst>
          <pc:docMk/>
          <pc:sldMk cId="2670557210" sldId="318"/>
        </pc:sldMkLst>
      </pc:sldChg>
      <pc:sldChg chg="new del">
        <pc:chgData name="Palmisano Annalinda" userId="8e41cf5d-83c9-49f9-a706-a13f17b68430" providerId="ADAL" clId="{A07BAD51-D865-4CAD-B02D-1374AE2B4AD6}" dt="2026-05-13T15:38:52.320" v="3" actId="2696"/>
        <pc:sldMkLst>
          <pc:docMk/>
          <pc:sldMk cId="3394451618" sldId="3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ab3fe2ec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ab3fe2ec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ab3fe2ec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ab3fe2ec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517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exend SemiBold"/>
              <a:buNone/>
              <a:defRPr sz="2400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exend"/>
              <a:buChar char="●"/>
              <a:defRPr sz="18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enzialavoro.emr.it/normativa/bandi-e-avvisi/avvisi-e-bandi/avviso-contributo-adattamento-posti-lavoro-disabilita-202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enzialavoro.emr.it/normativa/bandi-e-avvisi/avvisi-e-bandi/avviso-pubblico-per-la-presentazione-di-domande-di-contributo-per-adattamento-posti-di-lavoro-a-favore-di-persone-con-disabilita-anche-in-risposta-alla-emergenza-sanitaria-covid-19" TargetMode="External"/><Relationship Id="rId2" Type="http://schemas.openxmlformats.org/officeDocument/2006/relationships/hyperlink" Target="https://www.agenzialavoro.emr.it/normativa/bandi-e-avvisi/avvisi-e-bandi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-H-ABqEU0gc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luisa_secci\Downloads\Progetto senza titolo (20).png"/>
          <p:cNvPicPr>
            <a:picLocks noChangeAspect="1" noChangeArrowheads="1"/>
          </p:cNvPicPr>
          <p:nvPr/>
        </p:nvPicPr>
        <p:blipFill>
          <a:blip r:embed="rId2"/>
          <a:srcRect l="28254" t="13298" r="28254" b="14744"/>
          <a:stretch>
            <a:fillRect/>
          </a:stretch>
        </p:blipFill>
        <p:spPr bwMode="auto">
          <a:xfrm>
            <a:off x="2707183" y="808261"/>
            <a:ext cx="3617504" cy="3366655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RISORSE DISPONIBILI E VINCOLI FINANZIARI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23713" y="1159742"/>
            <a:ext cx="2272145" cy="1659420"/>
          </a:xfrm>
        </p:spPr>
        <p:txBody>
          <a:bodyPr anchor="ctr">
            <a:normAutofit/>
          </a:bodyPr>
          <a:lstStyle/>
          <a:p>
            <a:pPr marL="82550" indent="0">
              <a:buNone/>
            </a:pPr>
            <a:r>
              <a:rPr lang="it-IT" sz="1800" dirty="0"/>
              <a:t>Destinate a </a:t>
            </a:r>
          </a:p>
          <a:p>
            <a:pPr marL="82550" indent="0">
              <a:buNone/>
            </a:pPr>
            <a:r>
              <a:rPr lang="it-IT" sz="1800" dirty="0"/>
              <a:t>datori di lavoro pubblici (30%)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55415" y="1642002"/>
            <a:ext cx="2486918" cy="1535307"/>
          </a:xfrm>
        </p:spPr>
        <p:txBody>
          <a:bodyPr anchor="t">
            <a:normAutofit/>
          </a:bodyPr>
          <a:lstStyle/>
          <a:p>
            <a:pPr marL="82550" indent="0" algn="r">
              <a:buNone/>
            </a:pPr>
            <a:r>
              <a:rPr lang="it-IT" sz="1800" dirty="0"/>
              <a:t>Destinate a</a:t>
            </a:r>
          </a:p>
          <a:p>
            <a:pPr marL="82550" indent="0" algn="r">
              <a:buNone/>
            </a:pPr>
            <a:r>
              <a:rPr lang="it-IT" sz="1800" dirty="0"/>
              <a:t>datori di lavoro privati (70%) </a:t>
            </a:r>
          </a:p>
        </p:txBody>
      </p:sp>
      <p:sp>
        <p:nvSpPr>
          <p:cNvPr id="6" name="Rettangolo 5"/>
          <p:cNvSpPr/>
          <p:nvPr/>
        </p:nvSpPr>
        <p:spPr>
          <a:xfrm>
            <a:off x="1094509" y="3312179"/>
            <a:ext cx="67333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600" b="1" dirty="0"/>
          </a:p>
          <a:p>
            <a:pPr algn="ctr"/>
            <a:r>
              <a:rPr lang="it-IT" sz="3600" b="1" dirty="0"/>
              <a:t>€ </a:t>
            </a:r>
            <a:r>
              <a:rPr lang="it-IT" sz="3600" b="1" dirty="0">
                <a:latin typeface="Lexend"/>
              </a:rPr>
              <a:t>764.363,16</a:t>
            </a:r>
          </a:p>
          <a:p>
            <a:pPr algn="ctr"/>
            <a:r>
              <a:rPr lang="it-IT" sz="2000" dirty="0">
                <a:latin typeface="Lexend"/>
                <a:ea typeface="Lexend"/>
                <a:cs typeface="Lexend"/>
                <a:sym typeface="Lexend"/>
              </a:rPr>
              <a:t>Fondo regionale per l’occupazione delle persone</a:t>
            </a:r>
          </a:p>
          <a:p>
            <a:pPr algn="ctr"/>
            <a:r>
              <a:rPr lang="it-IT" sz="2000" dirty="0">
                <a:latin typeface="Lexend"/>
                <a:ea typeface="Lexend"/>
                <a:cs typeface="Lexend"/>
                <a:sym typeface="Lexend"/>
              </a:rPr>
              <a:t>con disabilità, art. 19 LR 17/2015</a:t>
            </a:r>
          </a:p>
          <a:p>
            <a:pPr algn="ctr"/>
            <a:endParaRPr lang="it-IT" sz="3200" dirty="0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8" name="Connettore 1 7"/>
          <p:cNvCxnSpPr/>
          <p:nvPr/>
        </p:nvCxnSpPr>
        <p:spPr>
          <a:xfrm flipV="1">
            <a:off x="6007163" y="2909072"/>
            <a:ext cx="50093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6508095" y="2571750"/>
            <a:ext cx="6618" cy="3512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2284737" y="3019868"/>
            <a:ext cx="1876" cy="3799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2276848" y="3396385"/>
            <a:ext cx="582579" cy="47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9"/>
          <p:cNvSpPr/>
          <p:nvPr/>
        </p:nvSpPr>
        <p:spPr>
          <a:xfrm>
            <a:off x="418393" y="1416050"/>
            <a:ext cx="1308808" cy="1741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it-IT" dirty="0">
              <a:solidFill>
                <a:schemeClr val="bg1"/>
              </a:solidFill>
              <a:latin typeface="Lexend" charset="0"/>
              <a:ea typeface="Calibri"/>
              <a:cs typeface="Calibri"/>
              <a:sym typeface="Calibri"/>
            </a:endParaRPr>
          </a:p>
          <a:p>
            <a:r>
              <a:rPr lang="it-IT" dirty="0">
                <a:solidFill>
                  <a:schemeClr val="bg1"/>
                </a:solidFill>
                <a:latin typeface="Lexend" charset="0"/>
                <a:ea typeface="Calibri"/>
                <a:cs typeface="Calibri"/>
                <a:sym typeface="Calibri"/>
              </a:rPr>
              <a:t>Valutare la domanda ammissibile (</a:t>
            </a:r>
            <a:r>
              <a:rPr lang="it-IT" sz="1100" dirty="0">
                <a:solidFill>
                  <a:schemeClr val="bg1"/>
                </a:solidFill>
                <a:latin typeface="Lexend" charset="0"/>
                <a:ea typeface="Calibri"/>
                <a:cs typeface="Calibri"/>
                <a:sym typeface="Calibri"/>
              </a:rPr>
              <a:t>Richiedere eventuali  chiarimenti o integrazioni)</a:t>
            </a:r>
          </a:p>
          <a:p>
            <a:endParaRPr lang="it-IT" dirty="0">
              <a:solidFill>
                <a:schemeClr val="bg1"/>
              </a:solidFill>
              <a:latin typeface="Lexend" charset="0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9"/>
          <p:cNvSpPr txBox="1"/>
          <p:nvPr/>
        </p:nvSpPr>
        <p:spPr>
          <a:xfrm>
            <a:off x="1753288" y="1723814"/>
            <a:ext cx="966027" cy="4485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36000" tIns="12000" rIns="12000" bIns="120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it-IT" sz="900" dirty="0">
                <a:solidFill>
                  <a:schemeClr val="tx1"/>
                </a:solidFill>
                <a:latin typeface="Lexend" charset="0"/>
                <a:ea typeface="Calibri"/>
                <a:cs typeface="Calibri"/>
                <a:sym typeface="Calibri"/>
              </a:rPr>
              <a:t>Riconoscimento del contributo entro 60 giorni</a:t>
            </a:r>
            <a:r>
              <a:rPr lang="it-IT" sz="1000" dirty="0">
                <a:solidFill>
                  <a:schemeClr val="tx1"/>
                </a:solidFill>
                <a:latin typeface="Lexend" charset="0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tx1"/>
              </a:solidFill>
              <a:latin typeface="Lexend" charset="0"/>
            </a:endParaRPr>
          </a:p>
        </p:txBody>
      </p:sp>
      <p:sp>
        <p:nvSpPr>
          <p:cNvPr id="377" name="Google Shape;377;p19"/>
          <p:cNvSpPr txBox="1"/>
          <p:nvPr/>
        </p:nvSpPr>
        <p:spPr>
          <a:xfrm>
            <a:off x="2791598" y="1441451"/>
            <a:ext cx="920718" cy="2057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spcFirstLastPara="1" wrap="square" lIns="48000" tIns="16000" rIns="16000" bIns="160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it-IT" sz="900" dirty="0">
                <a:solidFill>
                  <a:schemeClr val="tx1"/>
                </a:solidFill>
                <a:latin typeface="Lexend" charset="0"/>
                <a:ea typeface="Calibri"/>
                <a:cs typeface="Calibri"/>
                <a:sym typeface="Calibri"/>
              </a:rPr>
              <a:t>Già realizzato</a:t>
            </a:r>
            <a:endParaRPr sz="300" dirty="0">
              <a:solidFill>
                <a:schemeClr val="tx1"/>
              </a:solidFill>
              <a:latin typeface="Lexend" charset="0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9"/>
          <p:cNvSpPr txBox="1"/>
          <p:nvPr/>
        </p:nvSpPr>
        <p:spPr>
          <a:xfrm>
            <a:off x="3784600" y="1409700"/>
            <a:ext cx="746897" cy="133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44000" tIns="14650" rIns="14650" bIns="146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rPr lang="it-IT" sz="900" dirty="0">
                <a:solidFill>
                  <a:schemeClr val="tx1"/>
                </a:solidFill>
                <a:latin typeface="Lexend" charset="0"/>
                <a:ea typeface="Calibri"/>
                <a:cs typeface="Calibri"/>
                <a:sym typeface="Calibri"/>
              </a:rPr>
              <a:t>Invio fatture e documenti </a:t>
            </a:r>
            <a:endParaRPr sz="900" dirty="0">
              <a:solidFill>
                <a:schemeClr val="tx1"/>
              </a:solidFill>
              <a:latin typeface="Lexend" charset="0"/>
            </a:endParaRPr>
          </a:p>
        </p:txBody>
      </p:sp>
      <p:sp>
        <p:nvSpPr>
          <p:cNvPr id="381" name="Google Shape;381;p19"/>
          <p:cNvSpPr txBox="1"/>
          <p:nvPr/>
        </p:nvSpPr>
        <p:spPr>
          <a:xfrm>
            <a:off x="4963332" y="1409700"/>
            <a:ext cx="1147536" cy="1339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36000" tIns="12000" rIns="12000" bIns="1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it-IT" sz="900" b="1" dirty="0">
                <a:solidFill>
                  <a:schemeClr val="tx1"/>
                </a:solidFill>
                <a:latin typeface="Lexend" charset="0"/>
                <a:ea typeface="Calibri"/>
                <a:cs typeface="Calibri"/>
                <a:sym typeface="Calibri"/>
              </a:rPr>
              <a:t>Rendicontazione</a:t>
            </a:r>
            <a:r>
              <a:rPr lang="it-IT" sz="900" dirty="0">
                <a:solidFill>
                  <a:schemeClr val="tx1"/>
                </a:solidFill>
                <a:latin typeface="Lexend" charset="0"/>
                <a:ea typeface="Calibri"/>
                <a:cs typeface="Calibri"/>
                <a:sym typeface="Calibri"/>
              </a:rPr>
              <a:t>: verifica corrispondenza  attività previste/realizzate  </a:t>
            </a:r>
            <a:endParaRPr dirty="0">
              <a:solidFill>
                <a:schemeClr val="tx1"/>
              </a:solidFill>
              <a:latin typeface="Lexend" charset="0"/>
            </a:endParaRPr>
          </a:p>
        </p:txBody>
      </p:sp>
      <p:sp>
        <p:nvSpPr>
          <p:cNvPr id="383" name="Google Shape;383;p19"/>
          <p:cNvSpPr txBox="1"/>
          <p:nvPr/>
        </p:nvSpPr>
        <p:spPr>
          <a:xfrm>
            <a:off x="6307130" y="1441451"/>
            <a:ext cx="849319" cy="130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32000" tIns="10650" rIns="10650" bIns="106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None/>
            </a:pPr>
            <a:r>
              <a:rPr lang="it-IT" sz="900" dirty="0">
                <a:solidFill>
                  <a:schemeClr val="tx1"/>
                </a:solidFill>
                <a:latin typeface="Lexend" charset="0"/>
                <a:ea typeface="Calibri"/>
                <a:cs typeface="Calibri"/>
                <a:sym typeface="Calibri"/>
              </a:rPr>
              <a:t>Verifica regolarità contributiva, aiuti di stato e altro</a:t>
            </a:r>
            <a:endParaRPr sz="1600" dirty="0">
              <a:solidFill>
                <a:schemeClr val="tx1"/>
              </a:solidFill>
              <a:latin typeface="Lexend" charset="0"/>
            </a:endParaRPr>
          </a:p>
        </p:txBody>
      </p:sp>
      <p:sp>
        <p:nvSpPr>
          <p:cNvPr id="386" name="Google Shape;386;p19"/>
          <p:cNvSpPr txBox="1"/>
          <p:nvPr/>
        </p:nvSpPr>
        <p:spPr>
          <a:xfrm>
            <a:off x="2759818" y="1923509"/>
            <a:ext cx="952498" cy="11867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spcFirstLastPara="1" wrap="square" lIns="48000" tIns="16000" rIns="16000" bIns="160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1200"/>
            </a:pPr>
            <a:endParaRPr lang="it-IT" sz="900" dirty="0">
              <a:solidFill>
                <a:schemeClr val="tx1"/>
              </a:solidFill>
              <a:latin typeface="Lexend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1200"/>
            </a:pPr>
            <a:endParaRPr lang="it-IT" sz="900" dirty="0">
              <a:solidFill>
                <a:schemeClr val="tx1"/>
              </a:solidFill>
              <a:latin typeface="Lexend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1200"/>
            </a:pPr>
            <a:r>
              <a:rPr lang="it-IT" sz="900" dirty="0">
                <a:solidFill>
                  <a:schemeClr val="tx1"/>
                </a:solidFill>
                <a:latin typeface="Lexend" charset="0"/>
                <a:ea typeface="Calibri"/>
                <a:cs typeface="Calibri"/>
                <a:sym typeface="Calibri"/>
              </a:rPr>
              <a:t>Da realizzare: 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1200"/>
            </a:pPr>
            <a:endParaRPr lang="it-IT" sz="900" dirty="0">
              <a:solidFill>
                <a:schemeClr val="tx1"/>
              </a:solidFill>
              <a:latin typeface="Lexend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1200"/>
            </a:pPr>
            <a:r>
              <a:rPr lang="it-IT" sz="900" dirty="0">
                <a:solidFill>
                  <a:schemeClr val="tx1"/>
                </a:solidFill>
                <a:latin typeface="Lexend" charset="0"/>
                <a:ea typeface="Calibri"/>
                <a:cs typeface="Calibri"/>
                <a:sym typeface="Calibri"/>
              </a:rPr>
              <a:t>Avvio entro 60 giorni 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1200"/>
            </a:pPr>
            <a:endParaRPr lang="it-IT" sz="900" dirty="0">
              <a:solidFill>
                <a:schemeClr val="tx1"/>
              </a:solidFill>
              <a:latin typeface="Lexend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1200"/>
            </a:pPr>
            <a:r>
              <a:rPr lang="it-IT" sz="900" dirty="0">
                <a:solidFill>
                  <a:schemeClr val="tx1"/>
                </a:solidFill>
                <a:latin typeface="Lexend" charset="0"/>
                <a:ea typeface="Calibri"/>
                <a:cs typeface="Calibri"/>
                <a:sym typeface="Calibri"/>
              </a:rPr>
              <a:t>Da concludere, di norma, entro 6 mesi dall’avvio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1200"/>
            </a:pPr>
            <a:endParaRPr lang="it-IT" sz="900" dirty="0">
              <a:solidFill>
                <a:schemeClr val="tx1"/>
              </a:solidFill>
              <a:latin typeface="Lexend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1200"/>
            </a:pPr>
            <a:endParaRPr lang="it-IT" sz="900" dirty="0">
              <a:solidFill>
                <a:schemeClr val="tx1"/>
              </a:solidFill>
              <a:latin typeface="Lexend" charset="0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9"/>
          <p:cNvSpPr txBox="1"/>
          <p:nvPr/>
        </p:nvSpPr>
        <p:spPr>
          <a:xfrm>
            <a:off x="7467600" y="1447800"/>
            <a:ext cx="1085850" cy="1289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Font typeface="Arial"/>
              <a:buNone/>
            </a:pPr>
            <a:endParaRPr lang="it-IT" sz="1000" dirty="0">
              <a:solidFill>
                <a:schemeClr val="bg1"/>
              </a:solidFill>
              <a:latin typeface="Lexend" charset="0"/>
              <a:ea typeface="Calibri"/>
              <a:cs typeface="Calibri"/>
              <a:sym typeface="Calibri"/>
            </a:endParaRPr>
          </a:p>
          <a:p>
            <a:pPr marL="0" lvl="0" indent="0" algn="ctr">
              <a:buFont typeface="Arial"/>
              <a:buNone/>
            </a:pPr>
            <a:r>
              <a:rPr lang="it-IT" sz="1000" dirty="0">
                <a:solidFill>
                  <a:schemeClr val="bg1"/>
                </a:solidFill>
                <a:latin typeface="Lexend" charset="0"/>
                <a:ea typeface="Calibri"/>
                <a:cs typeface="Calibri"/>
                <a:sym typeface="Calibri"/>
              </a:rPr>
              <a:t>Liquidazione del contributo entro 60 giorni </a:t>
            </a:r>
          </a:p>
          <a:p>
            <a:pPr marL="0" lvl="0" indent="0" algn="ctr">
              <a:buFont typeface="Arial"/>
              <a:buNone/>
            </a:pPr>
            <a:r>
              <a:rPr lang="it-IT" sz="1000" dirty="0">
                <a:solidFill>
                  <a:schemeClr val="bg1"/>
                </a:solidFill>
                <a:latin typeface="Lexend" charset="0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92" name="Google Shape;392;p19"/>
          <p:cNvSpPr txBox="1"/>
          <p:nvPr/>
        </p:nvSpPr>
        <p:spPr>
          <a:xfrm>
            <a:off x="419100" y="1040860"/>
            <a:ext cx="8335473" cy="2615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>
                <a:solidFill>
                  <a:schemeClr val="dk1"/>
                </a:solidFill>
                <a:latin typeface="Lexend" charset="0"/>
                <a:ea typeface="Calibri"/>
                <a:cs typeface="Calibri"/>
                <a:sym typeface="Calibri"/>
              </a:rPr>
              <a:t>Le domande saranno </a:t>
            </a:r>
            <a:r>
              <a:rPr lang="it-IT" sz="1100" b="1" dirty="0">
                <a:solidFill>
                  <a:schemeClr val="dk1"/>
                </a:solidFill>
                <a:latin typeface="Lexend" charset="0"/>
                <a:ea typeface="Calibri"/>
                <a:cs typeface="Calibri"/>
                <a:sym typeface="Calibri"/>
              </a:rPr>
              <a:t>istruite secondo l’ordine cronologico </a:t>
            </a:r>
            <a:r>
              <a:rPr lang="it-IT" sz="1100" dirty="0">
                <a:solidFill>
                  <a:schemeClr val="dk1"/>
                </a:solidFill>
                <a:latin typeface="Lexend" charset="0"/>
                <a:ea typeface="Calibri"/>
                <a:cs typeface="Calibri"/>
                <a:sym typeface="Calibri"/>
              </a:rPr>
              <a:t>di arrivo da un Nucleo di Validazione multidisciplinare</a:t>
            </a:r>
            <a:endParaRPr sz="1000" dirty="0">
              <a:latin typeface="Lexend" charset="0"/>
            </a:endParaRPr>
          </a:p>
        </p:txBody>
      </p:sp>
      <p:sp>
        <p:nvSpPr>
          <p:cNvPr id="393" name="Google Shape;393;p19"/>
          <p:cNvSpPr/>
          <p:nvPr/>
        </p:nvSpPr>
        <p:spPr>
          <a:xfrm>
            <a:off x="424987" y="3441757"/>
            <a:ext cx="1328301" cy="6001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Lexend" charset="0"/>
                <a:ea typeface="Calibri"/>
                <a:cs typeface="Calibri"/>
                <a:sym typeface="Calibri"/>
              </a:rPr>
              <a:t>Valutare la domanda </a:t>
            </a:r>
            <a:r>
              <a:rPr lang="it-IT" sz="1100">
                <a:solidFill>
                  <a:schemeClr val="bg1"/>
                </a:solidFill>
                <a:latin typeface="Lexend" charset="0"/>
                <a:ea typeface="Calibri"/>
                <a:cs typeface="Calibri"/>
                <a:sym typeface="Calibri"/>
              </a:rPr>
              <a:t>non ammissibile</a:t>
            </a:r>
            <a:endParaRPr lang="it-IT" sz="1100" dirty="0">
              <a:solidFill>
                <a:schemeClr val="bg1"/>
              </a:solidFill>
              <a:latin typeface="Lexend" charset="0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9"/>
          <p:cNvSpPr txBox="1"/>
          <p:nvPr/>
        </p:nvSpPr>
        <p:spPr>
          <a:xfrm>
            <a:off x="1838916" y="3448050"/>
            <a:ext cx="2323516" cy="620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36000" tIns="12000" rIns="12000" bIns="1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rPr lang="it-IT" sz="1000" dirty="0">
                <a:solidFill>
                  <a:schemeClr val="tx1"/>
                </a:solidFill>
                <a:latin typeface="Lexend" charset="0"/>
                <a:ea typeface="Calibri"/>
                <a:cs typeface="Calibri"/>
                <a:sym typeface="Calibri"/>
              </a:rPr>
              <a:t>Comunicare all’impresa richiedente i motivi che ostano all’accoglimento della richiesta </a:t>
            </a:r>
            <a:endParaRPr sz="1100" dirty="0">
              <a:solidFill>
                <a:schemeClr val="tx1"/>
              </a:solidFill>
              <a:latin typeface="Lexend" charset="0"/>
            </a:endParaRPr>
          </a:p>
        </p:txBody>
      </p:sp>
      <p:sp>
        <p:nvSpPr>
          <p:cNvPr id="399" name="Google Shape;399;p19"/>
          <p:cNvSpPr txBox="1"/>
          <p:nvPr/>
        </p:nvSpPr>
        <p:spPr>
          <a:xfrm>
            <a:off x="4648200" y="3448050"/>
            <a:ext cx="2501896" cy="620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36000" tIns="12000" rIns="12000" bIns="1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rPr lang="it-IT" sz="1000" dirty="0">
                <a:solidFill>
                  <a:schemeClr val="tx1"/>
                </a:solidFill>
                <a:latin typeface="Lexend" charset="0"/>
                <a:ea typeface="Calibri"/>
                <a:cs typeface="Calibri"/>
                <a:sym typeface="Calibri"/>
              </a:rPr>
              <a:t>Attendere le osservazioni nel termine di 10 </a:t>
            </a:r>
            <a:r>
              <a:rPr lang="it-IT" sz="1000" dirty="0" err="1">
                <a:solidFill>
                  <a:schemeClr val="tx1"/>
                </a:solidFill>
                <a:latin typeface="Lexend" charset="0"/>
                <a:ea typeface="Calibri"/>
                <a:cs typeface="Calibri"/>
                <a:sym typeface="Calibri"/>
              </a:rPr>
              <a:t>gg</a:t>
            </a:r>
            <a:r>
              <a:rPr lang="it-IT" sz="1000" dirty="0">
                <a:solidFill>
                  <a:schemeClr val="tx1"/>
                </a:solidFill>
                <a:latin typeface="Lexend" charset="0"/>
                <a:ea typeface="Calibri"/>
                <a:cs typeface="Calibri"/>
                <a:sym typeface="Calibri"/>
              </a:rPr>
              <a:t> dal ricevimento della comunicazione di non ammissibilità</a:t>
            </a:r>
            <a:endParaRPr sz="1100" dirty="0">
              <a:solidFill>
                <a:schemeClr val="tx1"/>
              </a:solidFill>
              <a:latin typeface="Lexend" charset="0"/>
            </a:endParaRPr>
          </a:p>
        </p:txBody>
      </p:sp>
      <p:sp>
        <p:nvSpPr>
          <p:cNvPr id="402" name="Google Shape;402;p19"/>
          <p:cNvSpPr txBox="1"/>
          <p:nvPr/>
        </p:nvSpPr>
        <p:spPr>
          <a:xfrm>
            <a:off x="3867891" y="2798452"/>
            <a:ext cx="1961871" cy="3047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48000" tIns="16000" rIns="16000" bIns="160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1200"/>
            </a:pPr>
            <a:r>
              <a:rPr lang="it-IT" sz="900" dirty="0">
                <a:solidFill>
                  <a:schemeClr val="tx1"/>
                </a:solidFill>
                <a:latin typeface="Lexend" charset="0"/>
                <a:ea typeface="Calibri"/>
                <a:cs typeface="Calibri"/>
                <a:sym typeface="Calibri"/>
              </a:rPr>
              <a:t>entro 60 giorni da conclusione del progetto</a:t>
            </a:r>
          </a:p>
        </p:txBody>
      </p:sp>
      <p:sp>
        <p:nvSpPr>
          <p:cNvPr id="42" name="Titolo 4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DALL’ISTRUTTORIA ALL’EROGAZIONE DEL CONTRIBUTO</a:t>
            </a:r>
          </a:p>
        </p:txBody>
      </p:sp>
      <p:cxnSp>
        <p:nvCxnSpPr>
          <p:cNvPr id="44" name="Connettore 1 43"/>
          <p:cNvCxnSpPr/>
          <p:nvPr/>
        </p:nvCxnSpPr>
        <p:spPr>
          <a:xfrm>
            <a:off x="4572000" y="2031630"/>
            <a:ext cx="276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6093925" y="2062114"/>
            <a:ext cx="23014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>
            <a:off x="7196950" y="2026329"/>
            <a:ext cx="23014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4279552" y="3812617"/>
            <a:ext cx="23014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Google Shape;399;p19"/>
          <p:cNvSpPr txBox="1"/>
          <p:nvPr/>
        </p:nvSpPr>
        <p:spPr>
          <a:xfrm>
            <a:off x="7473950" y="3460750"/>
            <a:ext cx="1085850" cy="607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100"/>
            </a:pPr>
            <a:r>
              <a:rPr lang="it-IT" sz="1000" b="1" dirty="0">
                <a:solidFill>
                  <a:schemeClr val="bg1"/>
                </a:solidFill>
                <a:latin typeface="Lexend" charset="0"/>
                <a:ea typeface="Calibri"/>
                <a:cs typeface="Calibri"/>
                <a:sym typeface="Calibri"/>
              </a:rPr>
              <a:t>STOP</a:t>
            </a:r>
          </a:p>
        </p:txBody>
      </p:sp>
      <p:cxnSp>
        <p:nvCxnSpPr>
          <p:cNvPr id="57" name="Connettore 1 56"/>
          <p:cNvCxnSpPr/>
          <p:nvPr/>
        </p:nvCxnSpPr>
        <p:spPr>
          <a:xfrm>
            <a:off x="7196949" y="3798609"/>
            <a:ext cx="23014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PUNTI </a:t>
            </a:r>
            <a:r>
              <a:rPr lang="it-IT" dirty="0" err="1"/>
              <a:t>DI</a:t>
            </a:r>
            <a:r>
              <a:rPr lang="it-IT" dirty="0"/>
              <a:t> ATTENZIONE</a:t>
            </a:r>
          </a:p>
        </p:txBody>
      </p:sp>
      <p:sp>
        <p:nvSpPr>
          <p:cNvPr id="12" name="Segnaposto testo 1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it-IT" sz="1450" dirty="0">
                <a:solidFill>
                  <a:schemeClr val="tx1"/>
                </a:solidFill>
              </a:rPr>
              <a:t>Per tutti gli interventi non ancora realizzati</a:t>
            </a:r>
            <a:r>
              <a:rPr lang="it-IT" sz="1450" dirty="0"/>
              <a:t>: </a:t>
            </a:r>
            <a:r>
              <a:rPr lang="it-IT" sz="1450" b="1" dirty="0"/>
              <a:t>i progetti approvati dovranno avviarsi di norma entro 60 giorni dalla comunicazione dell’approvazione</a:t>
            </a:r>
            <a:r>
              <a:rPr lang="it-IT" sz="1450" dirty="0"/>
              <a:t>. </a:t>
            </a:r>
          </a:p>
          <a:p>
            <a:pPr>
              <a:buNone/>
            </a:pPr>
            <a:r>
              <a:rPr lang="it-IT" sz="1450" dirty="0"/>
              <a:t>	Dell’avvio si dovrà dare comunicazione all’Agenzia regionale per il Lavoro, via posta elettronica certificata all’indirizzo: arlavoro.servipl@postacert.Regione.Emilia-Romagna.it</a:t>
            </a:r>
          </a:p>
          <a:p>
            <a:r>
              <a:rPr lang="it-IT" sz="1450" b="1" dirty="0"/>
              <a:t>Gli interventi dovranno essere realizzati e conclusi</a:t>
            </a:r>
            <a:r>
              <a:rPr lang="it-IT" sz="1450" dirty="0"/>
              <a:t>, di norma, </a:t>
            </a:r>
            <a:r>
              <a:rPr lang="it-IT" sz="1450" b="1" dirty="0"/>
              <a:t>entro 6 mesi dalla data di avvio</a:t>
            </a:r>
            <a:r>
              <a:rPr lang="it-IT" sz="1450" dirty="0"/>
              <a:t> salvo eventuali proroghe ammesse solo in caso di interventi strutturali. </a:t>
            </a:r>
          </a:p>
          <a:p>
            <a:r>
              <a:rPr lang="it-IT" sz="1450" b="1" dirty="0"/>
              <a:t>Le rendicontazioni finali dovranno essere presentate  entro 60 giorni dalla conclusione del progetto</a:t>
            </a:r>
            <a:r>
              <a:rPr lang="it-IT" sz="1450" dirty="0"/>
              <a:t>, pena la revoca del contributo (salvo eventuali proroghe ammesse solo in caso di circostanze non prevedibili al momento della presentazione della domanda)</a:t>
            </a:r>
          </a:p>
          <a:p>
            <a:r>
              <a:rPr lang="it-IT" sz="1450" b="1" dirty="0">
                <a:solidFill>
                  <a:schemeClr val="tx1"/>
                </a:solidFill>
              </a:rPr>
              <a:t>I contributi concessi </a:t>
            </a:r>
            <a:r>
              <a:rPr lang="it-IT" sz="1450" dirty="0"/>
              <a:t>ai sensi del presente Avviso </a:t>
            </a:r>
            <a:r>
              <a:rPr lang="it-IT" sz="1450" b="1" dirty="0"/>
              <a:t>si configurano come «Aiuti di Stato»</a:t>
            </a:r>
            <a:r>
              <a:rPr lang="it-IT" sz="1450" dirty="0"/>
              <a:t> e devono quindi rispettare le normative comunitarie in materia </a:t>
            </a:r>
          </a:p>
          <a:p>
            <a:endParaRPr lang="it-IT" sz="14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1800" dirty="0"/>
              <a:t>OBBLIGHI DEI DATORI </a:t>
            </a:r>
            <a:r>
              <a:rPr lang="it-IT" sz="1800" dirty="0" err="1"/>
              <a:t>DI</a:t>
            </a:r>
            <a:r>
              <a:rPr lang="it-IT" sz="1800" dirty="0"/>
              <a:t> LAVORO BENEFICIARI DEI CONTRIBUTI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311700" y="938254"/>
            <a:ext cx="8520600" cy="363062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b="1" dirty="0"/>
              <a:t>Segnalare tempestivamente ogni mutamento </a:t>
            </a:r>
            <a:r>
              <a:rPr lang="it-IT" dirty="0"/>
              <a:t>del rapporto di lavoro (licenziamento, dimissioni volontarie, ecc.) cui si riferisce il contributo</a:t>
            </a:r>
          </a:p>
          <a:p>
            <a:pPr algn="just"/>
            <a:endParaRPr lang="it-IT" dirty="0"/>
          </a:p>
          <a:p>
            <a:pPr algn="just"/>
            <a:r>
              <a:rPr lang="it-IT" b="1" dirty="0"/>
              <a:t>Essere in regola </a:t>
            </a:r>
            <a:r>
              <a:rPr lang="it-IT" dirty="0"/>
              <a:t>rispetto alla normativa in materia di sicurezza sul lavoro, alle disposizioni in materia di assicurazione sociale e previdenziale e quindi in regola con i </a:t>
            </a:r>
            <a:r>
              <a:rPr lang="it-IT" b="1" dirty="0"/>
              <a:t>versamenti contributivi </a:t>
            </a:r>
          </a:p>
          <a:p>
            <a:pPr marL="114300" indent="0" algn="just">
              <a:buNone/>
            </a:pPr>
            <a:endParaRPr lang="it-IT" dirty="0"/>
          </a:p>
          <a:p>
            <a:pPr algn="just"/>
            <a:r>
              <a:rPr lang="it-IT" b="1" dirty="0"/>
              <a:t>Il </a:t>
            </a:r>
            <a:r>
              <a:rPr lang="it-IT" sz="1800" b="1" dirty="0">
                <a:solidFill>
                  <a:schemeClr val="tx1"/>
                </a:solidFill>
              </a:rPr>
              <a:t>permanere dei requisiti dichiarati nell’istanza iniziale</a:t>
            </a:r>
            <a:r>
              <a:rPr lang="it-IT" sz="1800" dirty="0">
                <a:solidFill>
                  <a:schemeClr val="tx1"/>
                </a:solidFill>
              </a:rPr>
              <a:t>. </a:t>
            </a:r>
            <a:r>
              <a:rPr lang="it-IT" dirty="0"/>
              <a:t>Tra questi rientra l’</a:t>
            </a:r>
            <a:r>
              <a:rPr lang="it-IT" sz="1800" dirty="0">
                <a:solidFill>
                  <a:schemeClr val="tx1"/>
                </a:solidFill>
              </a:rPr>
              <a:t>ottemperanza agli obblighi di assunzione previsti dalla Legge 68/99 e le eventuali assunzioni oltre la quota d’obbligo per le quali è stato ammesso il contributo al 95% per la </a:t>
            </a:r>
            <a:r>
              <a:rPr lang="it-IT" dirty="0">
                <a:solidFill>
                  <a:schemeClr val="tx1"/>
                </a:solidFill>
              </a:rPr>
              <a:t>quale </a:t>
            </a:r>
            <a:r>
              <a:rPr lang="it-IT" sz="1800" dirty="0">
                <a:solidFill>
                  <a:schemeClr val="tx1"/>
                </a:solidFill>
              </a:rPr>
              <a:t>si prenderà come riferimento l</a:t>
            </a:r>
            <a:r>
              <a:rPr lang="it-IT" dirty="0"/>
              <a:t>a data di invio della rendicontazione (Modulo n. 1 </a:t>
            </a:r>
            <a:r>
              <a:rPr lang="it-IT" dirty="0" err="1"/>
              <a:t>Rend</a:t>
            </a:r>
            <a:r>
              <a:rPr lang="it-IT" dirty="0"/>
              <a:t>). </a:t>
            </a:r>
            <a:endParaRPr lang="it-IT" sz="1800" dirty="0">
              <a:solidFill>
                <a:schemeClr val="tx1"/>
              </a:solidFill>
            </a:endParaRPr>
          </a:p>
          <a:p>
            <a:pPr marL="90488" indent="0" algn="just">
              <a:buNone/>
            </a:pPr>
            <a:endParaRPr lang="it-IT" sz="1800" dirty="0">
              <a:solidFill>
                <a:schemeClr val="tx1"/>
              </a:solidFill>
            </a:endParaRPr>
          </a:p>
          <a:p>
            <a:pPr marL="90488" indent="0" algn="just">
              <a:buNone/>
            </a:pPr>
            <a:r>
              <a:rPr lang="it-IT" sz="1800" kern="0" dirty="0">
                <a:effectLst/>
                <a:latin typeface="Lexend" panose="020B0604020202020204" charset="0"/>
                <a:ea typeface="Arial" panose="020B0604020202020204" pitchFamily="34" charset="0"/>
              </a:rPr>
              <a:t>E’ pertanto </a:t>
            </a:r>
            <a:r>
              <a:rPr lang="it-IT" dirty="0">
                <a:latin typeface="Lexend" panose="020B0604020202020204" charset="0"/>
                <a:ea typeface="Arial" panose="020B0604020202020204" pitchFamily="34" charset="0"/>
              </a:rPr>
              <a:t>opportuno che i </a:t>
            </a:r>
            <a:r>
              <a:rPr lang="it-IT" sz="1800" kern="0" dirty="0">
                <a:effectLst/>
                <a:latin typeface="Lexend" panose="020B0604020202020204" charset="0"/>
                <a:ea typeface="Arial" panose="020B0604020202020204" pitchFamily="34" charset="0"/>
              </a:rPr>
              <a:t>beneficiari, </a:t>
            </a:r>
            <a:r>
              <a:rPr lang="it-IT" sz="1800" b="1" kern="0" dirty="0">
                <a:effectLst/>
                <a:latin typeface="Lexend" panose="020B0604020202020204" charset="0"/>
                <a:ea typeface="Arial" panose="020B0604020202020204" pitchFamily="34" charset="0"/>
              </a:rPr>
              <a:t>prima di inviare la documentazione di rendicontazione</a:t>
            </a:r>
            <a:r>
              <a:rPr lang="it-IT" sz="1800" kern="0" dirty="0">
                <a:effectLst/>
                <a:latin typeface="Lexend" panose="020B0604020202020204" charset="0"/>
                <a:ea typeface="Arial" panose="020B0604020202020204" pitchFamily="34" charset="0"/>
              </a:rPr>
              <a:t>,</a:t>
            </a:r>
            <a:r>
              <a:rPr lang="it-IT" sz="1800" b="1" kern="0" dirty="0">
                <a:effectLst/>
                <a:latin typeface="Lexend" panose="020B0604020202020204" charset="0"/>
                <a:ea typeface="Arial" panose="020B0604020202020204" pitchFamily="34" charset="0"/>
              </a:rPr>
              <a:t> </a:t>
            </a:r>
            <a:r>
              <a:rPr lang="it-IT" sz="1800" b="1" u="sng" kern="0" dirty="0">
                <a:effectLst/>
                <a:latin typeface="Lexend" panose="020B0604020202020204" charset="0"/>
                <a:ea typeface="Arial" panose="020B0604020202020204" pitchFamily="34" charset="0"/>
              </a:rPr>
              <a:t>prendano contatto diretto con l’Ufficio </a:t>
            </a:r>
            <a:r>
              <a:rPr lang="it-IT" b="1" u="sng" dirty="0">
                <a:latin typeface="Lexend" panose="020B0604020202020204" charset="0"/>
                <a:ea typeface="Arial" panose="020B0604020202020204" pitchFamily="34" charset="0"/>
              </a:rPr>
              <a:t>per il</a:t>
            </a:r>
            <a:r>
              <a:rPr lang="it-IT" sz="1800" b="1" u="sng" kern="0" dirty="0">
                <a:effectLst/>
                <a:latin typeface="Lexend" panose="020B0604020202020204" charset="0"/>
                <a:ea typeface="Arial" panose="020B0604020202020204" pitchFamily="34" charset="0"/>
              </a:rPr>
              <a:t> Collocamento Mirato territoriale competente</a:t>
            </a:r>
            <a:r>
              <a:rPr lang="it-IT" sz="1800" kern="0" dirty="0">
                <a:effectLst/>
                <a:latin typeface="Lexend" panose="020B0604020202020204" charset="0"/>
                <a:ea typeface="Arial" panose="020B0604020202020204" pitchFamily="34" charset="0"/>
              </a:rPr>
              <a:t> per le eventuali verifiche preliminari</a:t>
            </a:r>
            <a:endParaRPr lang="it-IT" sz="1800" dirty="0">
              <a:solidFill>
                <a:schemeClr val="tx1"/>
              </a:solidFill>
              <a:latin typeface="Lexend" panose="020B0604020202020204" charset="0"/>
            </a:endParaRPr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MODULISTICA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311701" y="1183816"/>
            <a:ext cx="3999900" cy="2568735"/>
          </a:xfrm>
        </p:spPr>
        <p:txBody>
          <a:bodyPr anchor="ctr">
            <a:normAutofit fontScale="55000" lnSpcReduction="20000"/>
          </a:bodyPr>
          <a:lstStyle/>
          <a:p>
            <a:pPr marL="88900" indent="0">
              <a:buNone/>
            </a:pPr>
            <a:endParaRPr lang="it-IT" sz="1800" dirty="0"/>
          </a:p>
          <a:p>
            <a:pPr marL="88900" indent="0">
              <a:buNone/>
            </a:pPr>
            <a:r>
              <a:rPr lang="it-IT" sz="2700" dirty="0"/>
              <a:t>La modulistica viene </a:t>
            </a:r>
            <a:r>
              <a:rPr lang="it-IT" sz="2700" b="1" dirty="0"/>
              <a:t>resa </a:t>
            </a:r>
            <a:r>
              <a:rPr lang="it-IT" sz="2700" b="1" dirty="0">
                <a:hlinkClick r:id="rId3"/>
              </a:rPr>
              <a:t>disponibile sulle pagine web dell’Agenzie regionale per il lavoro</a:t>
            </a:r>
            <a:endParaRPr lang="it-IT" sz="2700" b="1" dirty="0"/>
          </a:p>
          <a:p>
            <a:pPr marL="88900" indent="0">
              <a:buNone/>
            </a:pPr>
            <a:endParaRPr lang="it-IT" sz="2700" dirty="0"/>
          </a:p>
          <a:p>
            <a:pPr marL="88900" indent="0">
              <a:buNone/>
            </a:pPr>
            <a:r>
              <a:rPr lang="it-IT" sz="2700" dirty="0">
                <a:latin typeface="Lexend" charset="0"/>
              </a:rPr>
              <a:t>La domanda deve essere </a:t>
            </a:r>
            <a:r>
              <a:rPr lang="it-IT" sz="2700" b="1" dirty="0">
                <a:latin typeface="Lexend" charset="0"/>
              </a:rPr>
              <a:t>inviata </a:t>
            </a:r>
            <a:r>
              <a:rPr lang="it-IT" sz="2700" dirty="0">
                <a:latin typeface="Lexend" charset="0"/>
              </a:rPr>
              <a:t>esclusivamente </a:t>
            </a:r>
            <a:r>
              <a:rPr lang="it-IT" sz="2700" b="1" dirty="0">
                <a:latin typeface="Lexend" charset="0"/>
              </a:rPr>
              <a:t>via PEC - posta elettronica certificata </a:t>
            </a:r>
            <a:r>
              <a:rPr lang="it-IT" sz="2700" dirty="0">
                <a:latin typeface="Lexend" charset="0"/>
              </a:rPr>
              <a:t>a: </a:t>
            </a:r>
            <a:r>
              <a:rPr lang="it-IT" sz="2700" dirty="0">
                <a:solidFill>
                  <a:schemeClr val="accent2"/>
                </a:solidFill>
                <a:latin typeface="Lexend" charset="0"/>
              </a:rPr>
              <a:t>arlavoro.servipl@postacert.Regione.Emilia-Romagna.it</a:t>
            </a:r>
            <a:r>
              <a:rPr lang="it-IT" sz="2700" dirty="0">
                <a:latin typeface="Lexend" charset="0"/>
              </a:rPr>
              <a:t>  </a:t>
            </a:r>
          </a:p>
          <a:p>
            <a:pPr marL="88900" indent="0">
              <a:buNone/>
            </a:pPr>
            <a:endParaRPr lang="it-IT" sz="1600" dirty="0">
              <a:latin typeface="Lexend" charset="0"/>
            </a:endParaRPr>
          </a:p>
          <a:p>
            <a:pPr marL="88900" indent="0">
              <a:buNone/>
            </a:pPr>
            <a:endParaRPr lang="it-IT" sz="1600" dirty="0">
              <a:latin typeface="Lexend" charset="0"/>
            </a:endParaRPr>
          </a:p>
          <a:p>
            <a:pPr marL="88900" indent="0">
              <a:buNone/>
            </a:pPr>
            <a:endParaRPr lang="it-IT" sz="1600" dirty="0">
              <a:latin typeface="Lexend" charset="0"/>
            </a:endParaRPr>
          </a:p>
          <a:p>
            <a:pPr marL="88900" indent="0">
              <a:buNone/>
            </a:pPr>
            <a:endParaRPr lang="it-IT" sz="1600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idx="2"/>
          </p:nvPr>
        </p:nvSpPr>
        <p:spPr>
          <a:xfrm>
            <a:off x="4832400" y="1152475"/>
            <a:ext cx="3999900" cy="2425612"/>
          </a:xfrm>
        </p:spPr>
        <p:txBody>
          <a:bodyPr anchor="ctr">
            <a:normAutofit fontScale="92500"/>
          </a:bodyPr>
          <a:lstStyle/>
          <a:p>
            <a:pPr>
              <a:buNone/>
            </a:pPr>
            <a:r>
              <a:rPr lang="it-IT" sz="1600" dirty="0"/>
              <a:t>Si compone di:</a:t>
            </a:r>
          </a:p>
          <a:p>
            <a:pPr>
              <a:buNone/>
            </a:pPr>
            <a:endParaRPr lang="it-IT" sz="1600" dirty="0"/>
          </a:p>
          <a:p>
            <a:r>
              <a:rPr lang="it-IT" sz="1600" b="1" dirty="0">
                <a:solidFill>
                  <a:schemeClr val="accent2"/>
                </a:solidFill>
              </a:rPr>
              <a:t>MODULISTICA DA PRESENTARE UNITAMENTE ALL’ISTANZA </a:t>
            </a:r>
          </a:p>
          <a:p>
            <a:endParaRPr lang="it-IT" sz="1600" b="1" dirty="0">
              <a:solidFill>
                <a:schemeClr val="accent2"/>
              </a:solidFill>
            </a:endParaRPr>
          </a:p>
          <a:p>
            <a:r>
              <a:rPr lang="it-IT" sz="1600" b="1" dirty="0">
                <a:solidFill>
                  <a:schemeClr val="accent2"/>
                </a:solidFill>
              </a:rPr>
              <a:t>MODULISTICA DA PRESENTARE IN SEDE </a:t>
            </a:r>
            <a:r>
              <a:rPr lang="it-IT" sz="1600" b="1" dirty="0" err="1">
                <a:solidFill>
                  <a:schemeClr val="accent2"/>
                </a:solidFill>
              </a:rPr>
              <a:t>DI</a:t>
            </a:r>
            <a:r>
              <a:rPr lang="it-IT" sz="1600" b="1" dirty="0">
                <a:solidFill>
                  <a:schemeClr val="accent2"/>
                </a:solidFill>
              </a:rPr>
              <a:t> RENDICONTAZIONE</a:t>
            </a:r>
            <a:endParaRPr lang="it-IT" sz="1600" dirty="0"/>
          </a:p>
        </p:txBody>
      </p:sp>
      <p:sp>
        <p:nvSpPr>
          <p:cNvPr id="5" name="Segnaposto testo 16">
            <a:extLst>
              <a:ext uri="{FF2B5EF4-FFF2-40B4-BE49-F238E27FC236}">
                <a16:creationId xmlns:a16="http://schemas.microsoft.com/office/drawing/2014/main" id="{353805F8-0131-4B5B-8D24-A71777C9AE5A}"/>
              </a:ext>
            </a:extLst>
          </p:cNvPr>
          <p:cNvSpPr txBox="1">
            <a:spLocks/>
          </p:cNvSpPr>
          <p:nvPr/>
        </p:nvSpPr>
        <p:spPr>
          <a:xfrm>
            <a:off x="401596" y="3752551"/>
            <a:ext cx="3597910" cy="11228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exend"/>
              <a:buChar char="●"/>
              <a:defRPr sz="14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exend"/>
              <a:buChar char="○"/>
              <a:defRPr sz="12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exend"/>
              <a:buChar char="■"/>
              <a:defRPr sz="12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exend"/>
              <a:buChar char="●"/>
              <a:defRPr sz="12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exend"/>
              <a:buChar char="○"/>
              <a:defRPr sz="12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exend"/>
              <a:buChar char="■"/>
              <a:defRPr sz="12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exend"/>
              <a:buChar char="●"/>
              <a:defRPr sz="12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exend"/>
              <a:buChar char="○"/>
              <a:defRPr sz="12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exend"/>
              <a:buChar char="■"/>
              <a:defRPr sz="12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88900" indent="0">
              <a:buFont typeface="Lexend"/>
              <a:buNone/>
            </a:pPr>
            <a:r>
              <a:rPr lang="it-IT" sz="2200" dirty="0">
                <a:solidFill>
                  <a:schemeClr val="accent2"/>
                </a:solidFill>
                <a:latin typeface="Lexend" charset="0"/>
              </a:rPr>
              <a:t>Occorre </a:t>
            </a:r>
            <a:r>
              <a:rPr lang="it-IT" sz="2200" b="1" dirty="0">
                <a:solidFill>
                  <a:schemeClr val="accent2"/>
                </a:solidFill>
                <a:latin typeface="Lexend" charset="0"/>
              </a:rPr>
              <a:t>essere in regola con la vigente normativa per l’assolvimento dell’imposta di bollo </a:t>
            </a:r>
            <a:r>
              <a:rPr lang="it-IT" sz="2200" dirty="0">
                <a:solidFill>
                  <a:schemeClr val="accent2"/>
                </a:solidFill>
                <a:latin typeface="Lexend" charset="0"/>
              </a:rPr>
              <a:t>(i soggetti esenti dovranno indicare nella domanda i riferimenti normativi che giustificano l’esenzione)</a:t>
            </a:r>
          </a:p>
          <a:p>
            <a:endParaRPr lang="it-IT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700" y="234234"/>
            <a:ext cx="4366436" cy="1031230"/>
          </a:xfrm>
        </p:spPr>
        <p:txBody>
          <a:bodyPr>
            <a:noAutofit/>
          </a:bodyPr>
          <a:lstStyle/>
          <a:p>
            <a:r>
              <a:rPr lang="it-IT" sz="2800" dirty="0"/>
              <a:t>DOVE TROVARE INFORMAZIONI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4387488" y="2943"/>
            <a:ext cx="4366436" cy="4695531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88900" indent="0">
              <a:buNone/>
            </a:pPr>
            <a:endParaRPr lang="it-IT" sz="1800" b="1" dirty="0">
              <a:solidFill>
                <a:schemeClr val="accent1"/>
              </a:solidFill>
            </a:endParaRPr>
          </a:p>
          <a:p>
            <a:pPr marL="88900" indent="0">
              <a:buNone/>
            </a:pPr>
            <a:r>
              <a:rPr lang="it-IT" sz="1600" b="1" dirty="0">
                <a:solidFill>
                  <a:schemeClr val="accent1"/>
                </a:solidFill>
              </a:rPr>
              <a:t>AGENZIA REGIONALE PER IL LAVORO</a:t>
            </a:r>
          </a:p>
          <a:p>
            <a:pPr marL="88900" indent="0" algn="just">
              <a:buNone/>
            </a:pPr>
            <a:r>
              <a:rPr lang="it-IT" sz="1600" dirty="0">
                <a:solidFill>
                  <a:schemeClr val="tx1"/>
                </a:solidFill>
              </a:rPr>
              <a:t>Servizio Politiche del lavoro</a:t>
            </a:r>
          </a:p>
          <a:p>
            <a:pPr marL="88900" indent="0">
              <a:buNone/>
            </a:pPr>
            <a:endParaRPr lang="it-IT" sz="1600" dirty="0">
              <a:hlinkClick r:id="rId2"/>
            </a:endParaRPr>
          </a:p>
          <a:p>
            <a:pPr marL="88900" indent="0">
              <a:buNone/>
            </a:pPr>
            <a:r>
              <a:rPr lang="it-IT" sz="1600" dirty="0">
                <a:hlinkClick r:id="rId2"/>
              </a:rPr>
              <a:t>https://www.agenzialavoro.emr.it/normativa/bandi-e-avvisi/avvisi-e-bandi </a:t>
            </a:r>
            <a:endParaRPr lang="it-IT" sz="1600" dirty="0"/>
          </a:p>
          <a:p>
            <a:pPr marL="88900" indent="0">
              <a:buNone/>
            </a:pPr>
            <a:endParaRPr lang="it-IT" sz="1600" dirty="0"/>
          </a:p>
          <a:p>
            <a:pPr marL="88900" indent="0">
              <a:buNone/>
            </a:pPr>
            <a:r>
              <a:rPr lang="it-IT" sz="1600" dirty="0"/>
              <a:t>Per informazioni, dubbi, domande scrivere a:</a:t>
            </a:r>
          </a:p>
          <a:p>
            <a:pPr marL="88900" indent="0">
              <a:buNone/>
            </a:pPr>
            <a:r>
              <a:rPr lang="it-IT" sz="1600" b="1" dirty="0">
                <a:solidFill>
                  <a:schemeClr val="accent1"/>
                </a:solidFill>
              </a:rPr>
              <a:t>arlinclusione@regione.emilia-romagna.it</a:t>
            </a:r>
            <a:r>
              <a:rPr lang="it-IT" sz="1600" dirty="0">
                <a:solidFill>
                  <a:schemeClr val="accent1"/>
                </a:solidFill>
              </a:rPr>
              <a:t> </a:t>
            </a:r>
          </a:p>
          <a:p>
            <a:pPr marL="88900" indent="0">
              <a:buNone/>
            </a:pPr>
            <a:endParaRPr lang="it-IT" sz="1600" dirty="0">
              <a:solidFill>
                <a:schemeClr val="accent1"/>
              </a:solidFill>
            </a:endParaRPr>
          </a:p>
          <a:p>
            <a:pPr marL="88900" indent="0">
              <a:buNone/>
            </a:pPr>
            <a:r>
              <a:rPr lang="it-IT" sz="1600" dirty="0">
                <a:latin typeface="Lexend" charset="0"/>
              </a:rPr>
              <a:t>Per invio istanze</a:t>
            </a:r>
            <a:r>
              <a:rPr lang="it-IT" sz="1600" b="1" dirty="0">
                <a:latin typeface="Lexend" charset="0"/>
              </a:rPr>
              <a:t>, </a:t>
            </a:r>
            <a:r>
              <a:rPr lang="it-IT" sz="1600" dirty="0">
                <a:latin typeface="Lexend" charset="0"/>
              </a:rPr>
              <a:t>PEC:</a:t>
            </a:r>
            <a:r>
              <a:rPr lang="it-IT" sz="1600" b="1" dirty="0">
                <a:latin typeface="Lexend" charset="0"/>
              </a:rPr>
              <a:t> </a:t>
            </a:r>
            <a:r>
              <a:rPr lang="it-IT" sz="1600" dirty="0">
                <a:solidFill>
                  <a:schemeClr val="accent1"/>
                </a:solidFill>
                <a:latin typeface="Lexend" charset="0"/>
              </a:rPr>
              <a:t>arlavoro.servipl@postacert.Regione.Emilia-Romagna.it</a:t>
            </a:r>
            <a:r>
              <a:rPr lang="it-IT" sz="1600" dirty="0">
                <a:latin typeface="Lexend" charset="0"/>
              </a:rPr>
              <a:t>  </a:t>
            </a:r>
          </a:p>
          <a:p>
            <a:pPr marL="88900" indent="0">
              <a:buNone/>
            </a:pPr>
            <a:endParaRPr lang="it-IT" sz="1800" dirty="0">
              <a:solidFill>
                <a:schemeClr val="accent1"/>
              </a:solidFill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AA13423-A450-498F-8869-CB35D8C9A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477735"/>
            <a:ext cx="3811236" cy="3091139"/>
          </a:xfrm>
        </p:spPr>
        <p:txBody>
          <a:bodyPr/>
          <a:lstStyle/>
          <a:p>
            <a:pPr marL="139700" indent="0">
              <a:buNone/>
            </a:pPr>
            <a:endParaRPr lang="it-IT" dirty="0"/>
          </a:p>
        </p:txBody>
      </p:sp>
      <p:pic>
        <p:nvPicPr>
          <p:cNvPr id="6" name="Picture 4" descr="C:\Users\luisa_secci\Downloads\Progetto senza titolo (18).png">
            <a:hlinkClick r:id="rId3"/>
            <a:extLst>
              <a:ext uri="{FF2B5EF4-FFF2-40B4-BE49-F238E27FC236}">
                <a16:creationId xmlns:a16="http://schemas.microsoft.com/office/drawing/2014/main" id="{AD3720E3-EB26-4636-839B-462A5D331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2705" r="12882" b="3258"/>
          <a:stretch>
            <a:fillRect/>
          </a:stretch>
        </p:blipFill>
        <p:spPr bwMode="auto">
          <a:xfrm>
            <a:off x="332509" y="1149926"/>
            <a:ext cx="4017818" cy="3394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70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33D19A-A888-49EF-A446-42315239E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ACCOMODAMENTI RAGIONEVOLI </a:t>
            </a:r>
          </a:p>
        </p:txBody>
      </p:sp>
      <p:pic>
        <p:nvPicPr>
          <p:cNvPr id="5" name="Elementi multimediali online 4" title="Contributi per l’adeguamento dei luoghi di lavoro a favore delle persone con disabilità">
            <a:hlinkClick r:id="" action="ppaction://media"/>
            <a:extLst>
              <a:ext uri="{FF2B5EF4-FFF2-40B4-BE49-F238E27FC236}">
                <a16:creationId xmlns:a16="http://schemas.microsoft.com/office/drawing/2014/main" id="{3A42F88C-BCD9-4BDD-8723-F21D0F4D1F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18016" y="1017725"/>
            <a:ext cx="6435399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TERMINI  </a:t>
            </a:r>
            <a:r>
              <a:rPr lang="it-IT" dirty="0" err="1"/>
              <a:t>DI</a:t>
            </a:r>
            <a:r>
              <a:rPr lang="it-IT" dirty="0"/>
              <a:t> PRESENTAZIONE DELLE DOMANDE 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idx="2"/>
          </p:nvPr>
        </p:nvSpPr>
        <p:spPr>
          <a:xfrm>
            <a:off x="426655" y="1138620"/>
            <a:ext cx="3999900" cy="3416400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it-IT" sz="1600" dirty="0"/>
              <a:t>Le domande di contributo possono essere presentate </a:t>
            </a:r>
            <a:r>
              <a:rPr lang="it-IT" sz="1600" dirty="0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fino alle ore 12.00 del 31 dicembre 2026 </a:t>
            </a:r>
            <a:r>
              <a:rPr lang="it-IT" sz="1600" dirty="0">
                <a:sym typeface="Lexend SemiBold"/>
              </a:rPr>
              <a:t>e comunque </a:t>
            </a:r>
            <a:r>
              <a:rPr lang="it-IT" sz="1600" dirty="0"/>
              <a:t>fino a esaurimento delle risorse disponibili.</a:t>
            </a:r>
          </a:p>
          <a:p>
            <a:pPr>
              <a:buNone/>
            </a:pPr>
            <a:endParaRPr lang="it-IT" sz="1600" dirty="0"/>
          </a:p>
          <a:p>
            <a:pPr marL="82550" indent="0">
              <a:buNone/>
            </a:pPr>
            <a:r>
              <a:rPr lang="it-IT" sz="1600" dirty="0"/>
              <a:t>Procedura di presentazione in ordine cronologico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11" name="Picture 2" descr="C:\Users\luisa_secci\Downloads\Template Slide Bandi\Illustrazioni utilizzabili\Bandi_CALENDARIO.png"/>
          <p:cNvPicPr>
            <a:picLocks noChangeAspect="1" noChangeArrowheads="1"/>
          </p:cNvPicPr>
          <p:nvPr/>
        </p:nvPicPr>
        <p:blipFill>
          <a:blip r:embed="rId3"/>
          <a:srcRect l="18522" t="17768" r="23481" b="16525"/>
          <a:stretch>
            <a:fillRect/>
          </a:stretch>
        </p:blipFill>
        <p:spPr bwMode="auto">
          <a:xfrm>
            <a:off x="5056908" y="1233056"/>
            <a:ext cx="2840182" cy="3217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700" y="206735"/>
            <a:ext cx="8520600" cy="524786"/>
          </a:xfrm>
        </p:spPr>
        <p:txBody>
          <a:bodyPr>
            <a:normAutofit fontScale="90000"/>
          </a:bodyPr>
          <a:lstStyle/>
          <a:p>
            <a:r>
              <a:rPr lang="it-IT" dirty="0"/>
              <a:t>CHI PUÒ PRESENTARE LA DOMANDA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311700" y="731521"/>
            <a:ext cx="3999900" cy="1310115"/>
          </a:xfrm>
        </p:spPr>
        <p:txBody>
          <a:bodyPr>
            <a:noAutofit/>
          </a:bodyPr>
          <a:lstStyle/>
          <a:p>
            <a:pPr marL="0" lvl="1" indent="-360363" algn="just">
              <a:buNone/>
            </a:pPr>
            <a:r>
              <a:rPr lang="it-IT" sz="1300" dirty="0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Datori di lavoro privati, </a:t>
            </a:r>
            <a:r>
              <a:rPr lang="it-IT" sz="1400" dirty="0"/>
              <a:t>sia obbligati all’assunzione di persone con disabilità che non obbligati ai sensi della L.68/99</a:t>
            </a:r>
          </a:p>
          <a:p>
            <a:pPr marL="539750" lvl="1" indent="-360363">
              <a:buNone/>
            </a:pPr>
            <a:endParaRPr lang="it-IT" sz="1300" dirty="0"/>
          </a:p>
          <a:p>
            <a:pPr marL="539750" lvl="1" indent="-360363">
              <a:buNone/>
            </a:pPr>
            <a:endParaRPr lang="it-IT" sz="1300" dirty="0">
              <a:solidFill>
                <a:schemeClr val="accent2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539750" lvl="1" indent="-360363">
              <a:buNone/>
            </a:pPr>
            <a:endParaRPr lang="it-IT" sz="13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BB3F6C1-CFC1-492E-9FBA-E65DE415019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400" y="731521"/>
            <a:ext cx="3999900" cy="1419275"/>
          </a:xfrm>
        </p:spPr>
        <p:txBody>
          <a:bodyPr/>
          <a:lstStyle/>
          <a:p>
            <a:pPr marL="139700" indent="0" algn="just">
              <a:buNone/>
            </a:pPr>
            <a:r>
              <a:rPr lang="it-IT" sz="1400" dirty="0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Datori di lavoro pubblici </a:t>
            </a:r>
            <a:r>
              <a:rPr lang="it-IT" sz="1400" dirty="0"/>
              <a:t>- limitatamente ad acquisizioni o trasformazioni tecniche dei centralini finalizzate alla possibilità d'impiego dei non vedenti (L.113 del 29 marzo 1985);</a:t>
            </a:r>
          </a:p>
          <a:p>
            <a:endParaRPr lang="it-IT" dirty="0"/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5601C3A6-EC03-4982-B408-464E7B18EC44}"/>
              </a:ext>
            </a:extLst>
          </p:cNvPr>
          <p:cNvSpPr txBox="1">
            <a:spLocks/>
          </p:cNvSpPr>
          <p:nvPr/>
        </p:nvSpPr>
        <p:spPr>
          <a:xfrm>
            <a:off x="191832" y="2150797"/>
            <a:ext cx="8640467" cy="1446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exend"/>
              <a:buChar char="●"/>
              <a:defRPr sz="14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exend"/>
              <a:buChar char="○"/>
              <a:defRPr sz="12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exend"/>
              <a:buChar char="■"/>
              <a:defRPr sz="12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exend"/>
              <a:buChar char="●"/>
              <a:defRPr sz="12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exend"/>
              <a:buChar char="○"/>
              <a:defRPr sz="12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exend"/>
              <a:buChar char="■"/>
              <a:defRPr sz="12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exend"/>
              <a:buChar char="●"/>
              <a:defRPr sz="12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exend"/>
              <a:buChar char="○"/>
              <a:defRPr sz="12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exend"/>
              <a:buChar char="■"/>
              <a:defRPr sz="12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algn="just"/>
            <a:r>
              <a:rPr lang="it-IT" dirty="0"/>
              <a:t>se obbligati - devono risultare ottemperanti, sia al momento della presentazione della domanda che al momento dell’invio della documentazione ai fini eventuale erogazione del contributo; </a:t>
            </a:r>
          </a:p>
          <a:p>
            <a:pPr algn="just"/>
            <a:r>
              <a:rPr lang="it-IT" dirty="0">
                <a:latin typeface="Lexend"/>
                <a:sym typeface="Lexend"/>
              </a:rPr>
              <a:t>l’intervento di adattamento deve essere realizzato presso sedi di lavoro ubicate nel territorio dell’Emilia-Romagna;</a:t>
            </a:r>
            <a:endParaRPr lang="it-IT" dirty="0"/>
          </a:p>
        </p:txBody>
      </p:sp>
      <p:pic>
        <p:nvPicPr>
          <p:cNvPr id="6" name="Picture 2" descr="C:\Users\luisa_secci\Downloads\Template Slide Bandi\Illustrazioni utilizzabili\Bandi_DIPENDENTI - rosso.png">
            <a:extLst>
              <a:ext uri="{FF2B5EF4-FFF2-40B4-BE49-F238E27FC236}">
                <a16:creationId xmlns:a16="http://schemas.microsoft.com/office/drawing/2014/main" id="{62BB8BBC-9D55-25B4-54DA-B52300038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9582" y="3485694"/>
            <a:ext cx="1709531" cy="1280161"/>
          </a:xfrm>
          <a:prstGeom prst="rect">
            <a:avLst/>
          </a:prstGeom>
          <a:noFill/>
        </p:spPr>
      </p:pic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0D08D58F-BA45-D02F-2379-2859D66E09F7}"/>
              </a:ext>
            </a:extLst>
          </p:cNvPr>
          <p:cNvSpPr txBox="1">
            <a:spLocks/>
          </p:cNvSpPr>
          <p:nvPr/>
        </p:nvSpPr>
        <p:spPr>
          <a:xfrm>
            <a:off x="285656" y="3681919"/>
            <a:ext cx="6546694" cy="116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exend"/>
              <a:buChar char="●"/>
              <a:defRPr sz="14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exend"/>
              <a:buChar char="○"/>
              <a:defRPr sz="12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exend"/>
              <a:buChar char="■"/>
              <a:defRPr sz="12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exend"/>
              <a:buChar char="●"/>
              <a:defRPr sz="12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exend"/>
              <a:buChar char="○"/>
              <a:defRPr sz="12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exend"/>
              <a:buChar char="■"/>
              <a:defRPr sz="12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exend"/>
              <a:buChar char="●"/>
              <a:defRPr sz="12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exend"/>
              <a:buChar char="○"/>
              <a:defRPr sz="12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exend"/>
              <a:buChar char="■"/>
              <a:defRPr sz="12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82550" indent="0">
              <a:buFont typeface="Lexend"/>
              <a:buNone/>
            </a:pPr>
            <a:r>
              <a:rPr lang="it-IT" dirty="0"/>
              <a:t>Gli adeguamenti del posto di lavoro devono essere riferiti a </a:t>
            </a:r>
            <a:r>
              <a:rPr lang="it-IT" b="1" dirty="0"/>
              <a:t>persona con disabilità che abbia </a:t>
            </a:r>
            <a:r>
              <a:rPr lang="it-IT" b="1" dirty="0">
                <a:solidFill>
                  <a:srgbClr val="FF0000"/>
                </a:solidFill>
              </a:rPr>
              <a:t>una riduzione della capacità lavorativa superiore al 50%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INTERVENTI PER I QUALI SPETTA L’INCENTIVO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44874" y="1087351"/>
            <a:ext cx="4182386" cy="3510385"/>
          </a:xfrm>
        </p:spPr>
        <p:txBody>
          <a:bodyPr anchor="ctr">
            <a:noAutofit/>
          </a:bodyPr>
          <a:lstStyle/>
          <a:p>
            <a:pPr marL="139700" indent="0">
              <a:buNone/>
            </a:pPr>
            <a:r>
              <a:rPr lang="it-IT" dirty="0"/>
              <a:t>Adeguamenti finalizzati al </a:t>
            </a:r>
            <a:r>
              <a:rPr lang="it-IT" b="1" dirty="0"/>
              <a:t>mantenimento del posto di lavoro per lavoratori con disabilità già in forza </a:t>
            </a:r>
            <a:r>
              <a:rPr lang="it-IT" dirty="0"/>
              <a:t>ai sensi della Legge n. 68/99:</a:t>
            </a:r>
          </a:p>
          <a:p>
            <a:pPr lvl="1"/>
            <a:r>
              <a:rPr lang="it-IT" sz="1400" dirty="0"/>
              <a:t>1.a realizzati a partire dal 01 gennaio 2023;</a:t>
            </a:r>
          </a:p>
          <a:p>
            <a:pPr lvl="1"/>
            <a:r>
              <a:rPr lang="it-IT" sz="1400" dirty="0"/>
              <a:t>1.b da realizzare o in via di progettazione</a:t>
            </a:r>
          </a:p>
          <a:p>
            <a:pPr marL="82550" indent="0" algn="just">
              <a:buNone/>
            </a:pPr>
            <a:endParaRPr lang="it-IT" b="1" dirty="0">
              <a:solidFill>
                <a:schemeClr val="accent2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82550" indent="0" algn="just">
              <a:buNone/>
            </a:pPr>
            <a:r>
              <a:rPr lang="it-IT" b="1" dirty="0" err="1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ll</a:t>
            </a:r>
            <a:r>
              <a:rPr lang="it-IT" b="1" dirty="0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 lavoratore deve essere in forza al momento di presentazione della domanda che all’erogazione del contributo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916A61-C2E0-4499-9268-AE29586643F9}"/>
              </a:ext>
            </a:extLst>
          </p:cNvPr>
          <p:cNvSpPr txBox="1"/>
          <p:nvPr/>
        </p:nvSpPr>
        <p:spPr>
          <a:xfrm>
            <a:off x="4572000" y="1188090"/>
            <a:ext cx="42603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Lexend"/>
                <a:sym typeface="Lexend"/>
              </a:rPr>
              <a:t>Adeguamenti finalizzati a </a:t>
            </a:r>
            <a:r>
              <a:rPr lang="it-IT" b="1" dirty="0">
                <a:latin typeface="Lexend"/>
                <a:sym typeface="Lexend"/>
              </a:rPr>
              <a:t>effettuare assunzioni </a:t>
            </a:r>
            <a:r>
              <a:rPr lang="it-IT" dirty="0">
                <a:latin typeface="Lexend"/>
                <a:sym typeface="Lexend"/>
              </a:rPr>
              <a:t>(a tempo indeterminato o a tempo determinato di almeno 12 mesi), di lavoratori iscritti al collocamento mirato L. 68/99 o lavoratori disabili rientranti in altre categorie riconosciute rilevanti ai fini della legge n. 68/99, comprese le trasformazioni a tempo indeterminato di un rapporto a termine, in via di progettazione</a:t>
            </a:r>
          </a:p>
          <a:p>
            <a:pPr marL="139700" indent="0" algn="just">
              <a:buNone/>
            </a:pPr>
            <a:endParaRPr lang="it-IT" b="1" dirty="0">
              <a:solidFill>
                <a:schemeClr val="accent2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139700" indent="0" algn="just">
              <a:buNone/>
            </a:pPr>
            <a:r>
              <a:rPr lang="it-IT" b="1" dirty="0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Il lavoratore deve essere già stato individuato e disponibile a essere assunto al momento della presentazione della domanda; </a:t>
            </a:r>
          </a:p>
          <a:p>
            <a:pPr marL="139700" indent="0" algn="just">
              <a:buNone/>
            </a:pPr>
            <a:r>
              <a:rPr lang="it-IT" b="1" dirty="0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Deve risultare assunto al momento dell’erogazione del contributo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344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52202"/>
          </a:xfrm>
        </p:spPr>
        <p:txBody>
          <a:bodyPr>
            <a:normAutofit/>
          </a:bodyPr>
          <a:lstStyle/>
          <a:p>
            <a:r>
              <a:rPr lang="it-IT" dirty="0"/>
              <a:t>CONTRIBUTI RICONOSCIUTI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11700" y="997227"/>
            <a:ext cx="8520600" cy="3403644"/>
          </a:xfrm>
        </p:spPr>
        <p:txBody>
          <a:bodyPr>
            <a:normAutofit fontScale="55000" lnSpcReduction="20000"/>
          </a:bodyPr>
          <a:lstStyle/>
          <a:p>
            <a:pPr marL="539750" indent="-276225" algn="just"/>
            <a:r>
              <a:rPr lang="it-IT" sz="2900" b="1" dirty="0">
                <a:solidFill>
                  <a:schemeClr val="accent2"/>
                </a:solidFill>
              </a:rPr>
              <a:t>Per i datori di lavoro obbligati alle assunzioni ex L. 68/99</a:t>
            </a:r>
            <a:endParaRPr lang="it-IT" sz="2900" dirty="0"/>
          </a:p>
          <a:p>
            <a:pPr marL="539750" indent="0" algn="just">
              <a:buNone/>
            </a:pPr>
            <a:r>
              <a:rPr lang="it-IT" sz="2900" dirty="0"/>
              <a:t>il contributo riconosciuto </a:t>
            </a:r>
            <a:r>
              <a:rPr lang="it-IT" sz="2900" u="sng" dirty="0"/>
              <a:t>non può essere superiore all’</a:t>
            </a:r>
            <a:r>
              <a:rPr lang="it-IT" sz="2900" b="1" dirty="0">
                <a:solidFill>
                  <a:schemeClr val="accent2"/>
                </a:solidFill>
              </a:rPr>
              <a:t>80%</a:t>
            </a:r>
            <a:r>
              <a:rPr lang="it-IT" sz="2900" u="sng" dirty="0"/>
              <a:t> della spesa totale sostenuta o prevista</a:t>
            </a:r>
            <a:r>
              <a:rPr lang="it-IT" sz="2900" dirty="0"/>
              <a:t>, sino ad un massimo di 29.000 Euro </a:t>
            </a:r>
            <a:r>
              <a:rPr lang="it-IT" sz="2900" b="1" dirty="0"/>
              <a:t>per ogni lavoratore con disabilità</a:t>
            </a:r>
            <a:endParaRPr lang="it-IT" sz="2900" dirty="0"/>
          </a:p>
          <a:p>
            <a:pPr marL="539750" indent="-276225" algn="just">
              <a:buNone/>
            </a:pPr>
            <a:endParaRPr lang="it-IT" sz="2500" u="sng" dirty="0"/>
          </a:p>
          <a:p>
            <a:pPr marL="539750" indent="-276225" algn="just"/>
            <a:r>
              <a:rPr lang="it-IT" sz="2900" b="1" dirty="0">
                <a:solidFill>
                  <a:schemeClr val="accent2"/>
                </a:solidFill>
              </a:rPr>
              <a:t>Per i datori di lavoro NON obbligati alle assunzioni ex L. 68/99 o che hanno effettuato assunzioni in eccedenza </a:t>
            </a:r>
            <a:r>
              <a:rPr lang="it-IT" sz="2900" dirty="0"/>
              <a:t>rispetto alla quota di riserva, il contributo riconosciuto potrà essere </a:t>
            </a:r>
            <a:r>
              <a:rPr lang="it-IT" sz="2900" u="sng" dirty="0"/>
              <a:t>pari al </a:t>
            </a:r>
            <a:r>
              <a:rPr lang="it-IT" sz="2900" b="1" dirty="0">
                <a:solidFill>
                  <a:schemeClr val="accent2"/>
                </a:solidFill>
              </a:rPr>
              <a:t>95%</a:t>
            </a:r>
            <a:r>
              <a:rPr lang="it-IT" sz="2900" u="sng" dirty="0"/>
              <a:t> della spesa totale sostenuta o prevista</a:t>
            </a:r>
            <a:r>
              <a:rPr lang="it-IT" sz="2900" dirty="0"/>
              <a:t>, sino ad un massimo di 29.000 Euro </a:t>
            </a:r>
            <a:r>
              <a:rPr lang="it-IT" sz="2900" b="1" dirty="0"/>
              <a:t>per ogni lavoratore disabile</a:t>
            </a:r>
          </a:p>
          <a:p>
            <a:pPr marL="263525" indent="0" algn="just">
              <a:buNone/>
            </a:pPr>
            <a:endParaRPr lang="it-IT" sz="2500" dirty="0"/>
          </a:p>
          <a:p>
            <a:pPr marL="539750" indent="-276225" algn="just"/>
            <a:r>
              <a:rPr lang="it-IT" sz="2900" dirty="0"/>
              <a:t>Le spese per le acquisizioni o trasformazioni tecniche dei </a:t>
            </a:r>
            <a:r>
              <a:rPr lang="it-IT" sz="2900" b="1" dirty="0">
                <a:solidFill>
                  <a:srgbClr val="FF0000"/>
                </a:solidFill>
              </a:rPr>
              <a:t>centralini</a:t>
            </a:r>
            <a:r>
              <a:rPr lang="it-IT" sz="2900" dirty="0"/>
              <a:t> finalizzate alla possibilità d'impiego dei non vedenti e la fornitura di strumenti adeguati all'espletamento delle </a:t>
            </a:r>
            <a:r>
              <a:rPr lang="it-IT" sz="2900" dirty="0">
                <a:solidFill>
                  <a:schemeClr val="tx1"/>
                </a:solidFill>
              </a:rPr>
              <a:t>mansioni di centralinista telefonico </a:t>
            </a:r>
            <a:r>
              <a:rPr lang="it-IT" sz="2900" dirty="0"/>
              <a:t>saranno rimborsate</a:t>
            </a:r>
            <a:r>
              <a:rPr lang="it-IT" sz="2900" b="1" dirty="0"/>
              <a:t> </a:t>
            </a:r>
            <a:r>
              <a:rPr lang="it-IT" sz="2900" b="1" dirty="0">
                <a:solidFill>
                  <a:srgbClr val="FF0000"/>
                </a:solidFill>
              </a:rPr>
              <a:t>per intero</a:t>
            </a:r>
            <a:r>
              <a:rPr lang="it-IT" sz="2900" b="1" dirty="0"/>
              <a:t>.  </a:t>
            </a:r>
          </a:p>
          <a:p>
            <a:pPr marL="263525" indent="0" algn="just">
              <a:buNone/>
            </a:pPr>
            <a:endParaRPr lang="it-IT" sz="2500" b="1" dirty="0"/>
          </a:p>
          <a:p>
            <a:pPr marL="360363" indent="-277813" algn="just"/>
            <a:endParaRPr lang="it-IT" sz="1600" b="1" dirty="0"/>
          </a:p>
          <a:p>
            <a:pPr marL="360363" indent="-277813" algn="just"/>
            <a:endParaRPr lang="it-IT" sz="1200" dirty="0"/>
          </a:p>
          <a:p>
            <a:pPr marL="539750" indent="-276225" algn="just"/>
            <a:endParaRPr lang="it-IT" sz="1200" dirty="0"/>
          </a:p>
        </p:txBody>
      </p:sp>
      <p:sp>
        <p:nvSpPr>
          <p:cNvPr id="5" name="Rettangolo 4"/>
          <p:cNvSpPr/>
          <p:nvPr/>
        </p:nvSpPr>
        <p:spPr>
          <a:xfrm>
            <a:off x="408736" y="4400871"/>
            <a:ext cx="8423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chemeClr val="accent2"/>
                </a:solidFill>
                <a:latin typeface="Lexend" charset="0"/>
              </a:rPr>
              <a:t>Spesa sostenuta dal datore di lavoro:</a:t>
            </a:r>
            <a:r>
              <a:rPr lang="it-IT" sz="1000" dirty="0">
                <a:latin typeface="Lexend" charset="0"/>
              </a:rPr>
              <a:t>  l’importo al netto dell’IVA, risultante da regolare fattura con indicazione della realizzazione degli interventi.</a:t>
            </a:r>
          </a:p>
        </p:txBody>
      </p:sp>
      <p:pic>
        <p:nvPicPr>
          <p:cNvPr id="6" name="Immagine 5" descr="Basta um telefonema; | Flickr - Photo Sharing!">
            <a:extLst>
              <a:ext uri="{FF2B5EF4-FFF2-40B4-BE49-F238E27FC236}">
                <a16:creationId xmlns:a16="http://schemas.microsoft.com/office/drawing/2014/main" id="{4718AC51-5BCF-4D43-BBD4-5A4207DED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16" y="4015076"/>
            <a:ext cx="508280" cy="2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2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457200" y="1238250"/>
            <a:ext cx="2559050" cy="1054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550" indent="0" algn="ctr">
              <a:buNone/>
            </a:pPr>
            <a:r>
              <a:rPr lang="it-IT" dirty="0">
                <a:solidFill>
                  <a:schemeClr val="bg2"/>
                </a:solidFill>
                <a:latin typeface="Lexend" charset="0"/>
              </a:rPr>
              <a:t>Acquisto, noleggio, leasing di </a:t>
            </a:r>
            <a:r>
              <a:rPr lang="it-IT" dirty="0">
                <a:solidFill>
                  <a:schemeClr val="accent2"/>
                </a:solidFill>
                <a:latin typeface="Lexend" charset="0"/>
              </a:rPr>
              <a:t>beni strumentali, macchinari, attrezzature, arredi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5555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it-IT" dirty="0"/>
              <a:t>SPESE AMMISSIBILI   1/2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3498850" y="1248028"/>
            <a:ext cx="2332760" cy="10062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2550" lvl="0" algn="ctr">
              <a:lnSpc>
                <a:spcPct val="115000"/>
              </a:lnSpc>
              <a:buSzPts val="1800"/>
            </a:pPr>
            <a:r>
              <a:rPr lang="it-IT" sz="1200" dirty="0">
                <a:solidFill>
                  <a:schemeClr val="bg2"/>
                </a:solidFill>
                <a:latin typeface="Lexend"/>
                <a:ea typeface="Lexend"/>
                <a:cs typeface="Lexend"/>
                <a:sym typeface="Lexend"/>
              </a:rPr>
              <a:t>Acquisto o sviluppo di </a:t>
            </a:r>
            <a:r>
              <a:rPr lang="it-IT" sz="1200" dirty="0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rPr>
              <a:t>software gestionale, professionale e altre applicazioni </a:t>
            </a:r>
            <a:r>
              <a:rPr lang="it-IT" sz="1200" dirty="0">
                <a:solidFill>
                  <a:schemeClr val="bg2"/>
                </a:solidFill>
                <a:latin typeface="Lexend"/>
                <a:ea typeface="Lexend"/>
                <a:cs typeface="Lexend"/>
                <a:sym typeface="Lexend"/>
              </a:rPr>
              <a:t>aziendali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294004" y="1238250"/>
            <a:ext cx="2564245" cy="1015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it-IT" dirty="0">
                <a:solidFill>
                  <a:schemeClr val="bg2"/>
                </a:solidFill>
                <a:latin typeface="Lexend" charset="0"/>
              </a:rPr>
              <a:t>Acquisto o </a:t>
            </a:r>
            <a:r>
              <a:rPr lang="it-IT" dirty="0">
                <a:solidFill>
                  <a:schemeClr val="accent2"/>
                </a:solidFill>
                <a:latin typeface="Lexend" charset="0"/>
              </a:rPr>
              <a:t>adeguamento tecnico dei centralini </a:t>
            </a:r>
            <a:r>
              <a:rPr lang="it-IT" dirty="0">
                <a:solidFill>
                  <a:schemeClr val="bg2"/>
                </a:solidFill>
                <a:latin typeface="Lexend" charset="0"/>
              </a:rPr>
              <a:t>per lavoratori non vedenti (anche PA)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38151" y="2915229"/>
            <a:ext cx="2590800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2"/>
                </a:solidFill>
                <a:latin typeface="Lexend" charset="0"/>
              </a:rPr>
              <a:t>Acquisizione di </a:t>
            </a:r>
            <a:r>
              <a:rPr lang="it-IT" sz="1200" dirty="0">
                <a:solidFill>
                  <a:schemeClr val="accent2"/>
                </a:solidFill>
                <a:latin typeface="Lexend" charset="0"/>
              </a:rPr>
              <a:t>servizi di consulenza </a:t>
            </a:r>
            <a:r>
              <a:rPr lang="it-IT" sz="1200" dirty="0">
                <a:solidFill>
                  <a:schemeClr val="bg2"/>
                </a:solidFill>
                <a:latin typeface="Lexend" charset="0"/>
              </a:rPr>
              <a:t>per la definizione del progetto e la sua realizzazione (</a:t>
            </a:r>
            <a:r>
              <a:rPr lang="it-IT" sz="1200" b="1" dirty="0">
                <a:solidFill>
                  <a:schemeClr val="bg2"/>
                </a:solidFill>
                <a:latin typeface="Lexend" charset="0"/>
              </a:rPr>
              <a:t>massimo il 15 % del totale del contributo richiesto</a:t>
            </a:r>
            <a:r>
              <a:rPr lang="it-IT" sz="1200" dirty="0">
                <a:solidFill>
                  <a:schemeClr val="bg2"/>
                </a:solidFill>
                <a:latin typeface="Lexend" charset="0"/>
              </a:rPr>
              <a:t>)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460751" y="2867527"/>
            <a:ext cx="2343150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it-IT" dirty="0">
                <a:solidFill>
                  <a:schemeClr val="bg2"/>
                </a:solidFill>
                <a:latin typeface="Lexend" charset="0"/>
              </a:rPr>
              <a:t>Svolgimento diretto o acquisizione di </a:t>
            </a:r>
            <a:r>
              <a:rPr lang="it-IT" dirty="0">
                <a:solidFill>
                  <a:schemeClr val="accent2"/>
                </a:solidFill>
                <a:latin typeface="Lexend" charset="0"/>
              </a:rPr>
              <a:t>servizi di presidio e gestione del progetto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268603" y="2917537"/>
            <a:ext cx="2589648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2"/>
                </a:solidFill>
                <a:latin typeface="Lexend" charset="0"/>
              </a:rPr>
              <a:t>Spese dedicate alla </a:t>
            </a:r>
            <a:r>
              <a:rPr lang="it-IT" sz="1200" dirty="0">
                <a:solidFill>
                  <a:schemeClr val="accent2"/>
                </a:solidFill>
                <a:latin typeface="Lexend" charset="0"/>
              </a:rPr>
              <a:t>consulenza e addestramento all’uso della strumentazione tecnologica </a:t>
            </a:r>
            <a:r>
              <a:rPr lang="it-IT" sz="1200" dirty="0">
                <a:solidFill>
                  <a:schemeClr val="bg2"/>
                </a:solidFill>
                <a:latin typeface="Lexend" charset="0"/>
              </a:rPr>
              <a:t>e dei dispositivi oggetto dell’intervento</a:t>
            </a:r>
          </a:p>
        </p:txBody>
      </p:sp>
      <p:sp>
        <p:nvSpPr>
          <p:cNvPr id="9" name="Google Shape;240;p13">
            <a:extLst>
              <a:ext uri="{FF2B5EF4-FFF2-40B4-BE49-F238E27FC236}">
                <a16:creationId xmlns:a16="http://schemas.microsoft.com/office/drawing/2014/main" id="{138008E0-8C22-F899-F2AF-2F4A20841964}"/>
              </a:ext>
            </a:extLst>
          </p:cNvPr>
          <p:cNvSpPr txBox="1"/>
          <p:nvPr/>
        </p:nvSpPr>
        <p:spPr>
          <a:xfrm>
            <a:off x="457200" y="913726"/>
            <a:ext cx="7962900" cy="276959"/>
          </a:xfrm>
          <a:prstGeom prst="rect">
            <a:avLst/>
          </a:prstGeom>
          <a:solidFill>
            <a:schemeClr val="accent2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 algn="ctr">
              <a:buFont typeface="Arial"/>
              <a:buNone/>
            </a:pPr>
            <a:r>
              <a:rPr lang="it-IT" sz="1200" b="1" dirty="0">
                <a:solidFill>
                  <a:schemeClr val="bg1"/>
                </a:solidFill>
                <a:latin typeface="Lexend" charset="0"/>
                <a:ea typeface="Calibri"/>
                <a:cs typeface="Calibri"/>
                <a:sym typeface="Calibri"/>
              </a:rPr>
              <a:t>INTERVENTI GENERICI  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F9C2E745-F759-E170-B9E3-5C96984EE967}"/>
              </a:ext>
            </a:extLst>
          </p:cNvPr>
          <p:cNvSpPr/>
          <p:nvPr/>
        </p:nvSpPr>
        <p:spPr>
          <a:xfrm>
            <a:off x="457200" y="4229774"/>
            <a:ext cx="5303971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Lexend" charset="0"/>
                <a:ea typeface="Calibri"/>
                <a:cs typeface="Calibri"/>
                <a:sym typeface="Calibri"/>
              </a:rPr>
              <a:t>Acquisto o noleggio per approntamento </a:t>
            </a:r>
          </a:p>
          <a:p>
            <a:pPr algn="ctr"/>
            <a:r>
              <a:rPr lang="it-IT" sz="1200" b="1" dirty="0">
                <a:solidFill>
                  <a:srgbClr val="FF0000"/>
                </a:solidFill>
                <a:latin typeface="Lexend" charset="0"/>
                <a:ea typeface="Calibri"/>
                <a:cs typeface="Calibri"/>
                <a:sym typeface="Calibri"/>
              </a:rPr>
              <a:t>postazioni di lavoro a distanza  </a:t>
            </a:r>
          </a:p>
          <a:p>
            <a:pPr algn="ctr"/>
            <a:endParaRPr lang="it-IT" sz="1200" dirty="0">
              <a:solidFill>
                <a:schemeClr val="bg2"/>
              </a:solidFill>
              <a:latin typeface="Lexend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/>
          <p:nvPr/>
        </p:nvSpPr>
        <p:spPr>
          <a:xfrm>
            <a:off x="457200" y="1128865"/>
            <a:ext cx="7962900" cy="276959"/>
          </a:xfrm>
          <a:prstGeom prst="rect">
            <a:avLst/>
          </a:prstGeom>
          <a:solidFill>
            <a:schemeClr val="accent2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 algn="ctr">
              <a:buFont typeface="Arial"/>
              <a:buNone/>
            </a:pPr>
            <a:r>
              <a:rPr lang="it-IT" sz="1200" b="1" dirty="0">
                <a:solidFill>
                  <a:schemeClr val="bg1"/>
                </a:solidFill>
                <a:latin typeface="Lexend" charset="0"/>
                <a:ea typeface="Calibri"/>
                <a:cs typeface="Calibri"/>
                <a:sym typeface="Calibri"/>
              </a:rPr>
              <a:t>OPERE STRUTTURALI SUGLI IMMOBILI SEDI DI LAVORO DEI DISABILI PRESSO L’AZIENDA </a:t>
            </a:r>
          </a:p>
        </p:txBody>
      </p:sp>
      <p:sp>
        <p:nvSpPr>
          <p:cNvPr id="243" name="Google Shape;243;p13"/>
          <p:cNvSpPr txBox="1"/>
          <p:nvPr/>
        </p:nvSpPr>
        <p:spPr>
          <a:xfrm>
            <a:off x="444500" y="1460501"/>
            <a:ext cx="7962900" cy="584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400"/>
            </a:pPr>
            <a:r>
              <a:rPr lang="it-IT" sz="1000" dirty="0">
                <a:solidFill>
                  <a:schemeClr val="dk1"/>
                </a:solidFill>
                <a:latin typeface="Lexend" charset="0"/>
                <a:ea typeface="Calibri"/>
                <a:cs typeface="Calibri"/>
                <a:sym typeface="Calibri"/>
              </a:rPr>
              <a:t>EFFETTUAZIONE O ACQUISIZIONE </a:t>
            </a:r>
            <a:r>
              <a:rPr lang="it-IT" sz="1000" b="1" dirty="0">
                <a:solidFill>
                  <a:schemeClr val="dk1"/>
                </a:solidFill>
                <a:latin typeface="Lexend" charset="0"/>
                <a:ea typeface="Calibri"/>
                <a:cs typeface="Calibri"/>
                <a:sym typeface="Calibri"/>
              </a:rPr>
              <a:t>LAVORI EDILI PER REALIZZAZIONE O ADEGUAMENTO IMPIANTI</a:t>
            </a:r>
            <a:r>
              <a:rPr lang="it-IT" sz="1000" dirty="0">
                <a:solidFill>
                  <a:schemeClr val="dk1"/>
                </a:solidFill>
                <a:latin typeface="Lexend" charset="0"/>
                <a:ea typeface="Calibri"/>
                <a:cs typeface="Calibri"/>
                <a:sym typeface="Calibri"/>
              </a:rPr>
              <a:t>, COMPRESO L’ABBATTIMENTO DI BARRIERE ARCHITETTONICHE E GLI INTERVENTI FINALIZZATI A FAVORIRE LA MOBILITÀ AUTONOMA NELL’AMBIENTE LAVORATIVO -</a:t>
            </a:r>
          </a:p>
        </p:txBody>
      </p:sp>
      <p:sp>
        <p:nvSpPr>
          <p:cNvPr id="250" name="Google Shape;250;p13"/>
          <p:cNvSpPr txBox="1"/>
          <p:nvPr/>
        </p:nvSpPr>
        <p:spPr>
          <a:xfrm>
            <a:off x="4413250" y="2084123"/>
            <a:ext cx="4006850" cy="8559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SzPts val="1400"/>
              <a:buFont typeface="Arial"/>
              <a:buNone/>
            </a:pPr>
            <a:r>
              <a:rPr lang="it-IT" sz="1000" dirty="0">
                <a:solidFill>
                  <a:schemeClr val="dk1"/>
                </a:solidFill>
                <a:latin typeface="Lexend" charset="0"/>
                <a:ea typeface="Calibri"/>
                <a:cs typeface="Calibri"/>
                <a:sym typeface="Calibri"/>
              </a:rPr>
              <a:t>L’intervento deve essere pertinente e direttamente correlate alle caratteristiche e limitazioni funzionali del lavoratore con disabilità</a:t>
            </a:r>
          </a:p>
        </p:txBody>
      </p:sp>
      <p:sp>
        <p:nvSpPr>
          <p:cNvPr id="251" name="Google Shape;251;p13"/>
          <p:cNvSpPr txBox="1"/>
          <p:nvPr/>
        </p:nvSpPr>
        <p:spPr>
          <a:xfrm>
            <a:off x="456046" y="3112285"/>
            <a:ext cx="7957704" cy="2769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1200" b="1" dirty="0">
                <a:solidFill>
                  <a:schemeClr val="accent2"/>
                </a:solidFill>
                <a:latin typeface="Lexend" charset="0"/>
                <a:ea typeface="Calibri"/>
                <a:cs typeface="Calibri"/>
                <a:sym typeface="Calibri"/>
              </a:rPr>
              <a:t>ATTENZIONE</a:t>
            </a:r>
          </a:p>
        </p:txBody>
      </p:sp>
      <p:sp>
        <p:nvSpPr>
          <p:cNvPr id="252" name="Google Shape;252;p13"/>
          <p:cNvSpPr/>
          <p:nvPr/>
        </p:nvSpPr>
        <p:spPr>
          <a:xfrm>
            <a:off x="5778952" y="3460664"/>
            <a:ext cx="2647498" cy="939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buFont typeface="Arial"/>
              <a:buNone/>
            </a:pPr>
            <a:r>
              <a:rPr lang="it-IT" sz="1000" b="1" dirty="0">
                <a:solidFill>
                  <a:schemeClr val="accent2"/>
                </a:solidFill>
                <a:latin typeface="+mn-lt"/>
                <a:ea typeface="+mn-ea"/>
                <a:cs typeface="+mn-cs"/>
                <a:sym typeface="Calibri"/>
              </a:rPr>
              <a:t>OPERE CHE COMPORTANO PRATICHE EDILIZIE SEMPLIFICATE </a:t>
            </a:r>
          </a:p>
          <a:p>
            <a:pPr marL="0" lvl="0" indent="0" algn="ctr">
              <a:buFont typeface="Arial"/>
              <a:buNone/>
            </a:pPr>
            <a:r>
              <a:rPr lang="it-IT" sz="10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LA DOCUMENTAZIONE DEVE ESSERE GIÀ DEPOSITATA PRESSO GLI UFFICI COMPETENTI E DEVE ESSERE ALLEGATA</a:t>
            </a:r>
          </a:p>
        </p:txBody>
      </p:sp>
      <p:sp>
        <p:nvSpPr>
          <p:cNvPr id="253" name="Google Shape;253;p13"/>
          <p:cNvSpPr/>
          <p:nvPr/>
        </p:nvSpPr>
        <p:spPr>
          <a:xfrm>
            <a:off x="452081" y="3467334"/>
            <a:ext cx="2697519" cy="9268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buFont typeface="Arial"/>
              <a:buNone/>
            </a:pPr>
            <a:r>
              <a:rPr lang="it-IT" sz="1000" b="1" dirty="0">
                <a:solidFill>
                  <a:schemeClr val="accent2"/>
                </a:solidFill>
                <a:latin typeface="+mn-lt"/>
                <a:ea typeface="+mn-ea"/>
                <a:cs typeface="+mn-cs"/>
                <a:sym typeface="Calibri"/>
              </a:rPr>
              <a:t>ADEGUAMENTI CHE COMPORTANO UN BENEFICIO GENERALE</a:t>
            </a:r>
          </a:p>
          <a:p>
            <a:pPr marL="0" lvl="0" indent="0" algn="ctr">
              <a:buFont typeface="Arial"/>
              <a:buNone/>
            </a:pPr>
            <a:r>
              <a:rPr lang="it-IT" sz="10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IL CONTRIBUTO PUÒ ESSERE RIDOTTO AL 50% FINO A UN MASSIMO DI € 1</a:t>
            </a:r>
            <a:r>
              <a:rPr lang="it-IT" sz="1000" dirty="0">
                <a:solidFill>
                  <a:schemeClr val="tx1"/>
                </a:solidFill>
                <a:sym typeface="Calibri"/>
              </a:rPr>
              <a:t>4</a:t>
            </a:r>
            <a:r>
              <a:rPr lang="it-IT" sz="10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.500,00</a:t>
            </a:r>
            <a:endParaRPr lang="it-IT" sz="1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3219450" y="3474894"/>
            <a:ext cx="2457451" cy="9320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accent2"/>
                </a:solidFill>
                <a:sym typeface="Calibri"/>
              </a:rPr>
              <a:t>IMMOBILI IN AFFITTO</a:t>
            </a:r>
            <a:endParaRPr lang="it-IT" sz="1000" dirty="0">
              <a:solidFill>
                <a:schemeClr val="tx1"/>
              </a:solidFill>
              <a:sym typeface="Calibri"/>
            </a:endParaRPr>
          </a:p>
          <a:p>
            <a:pPr algn="ctr"/>
            <a:r>
              <a:rPr lang="it-IT" sz="1000" dirty="0">
                <a:solidFill>
                  <a:schemeClr val="tx1"/>
                </a:solidFill>
                <a:sym typeface="Calibri"/>
              </a:rPr>
              <a:t>ALMENO 60 MESI </a:t>
            </a:r>
            <a:r>
              <a:rPr lang="it-IT" sz="1000" dirty="0" err="1">
                <a:solidFill>
                  <a:schemeClr val="tx1"/>
                </a:solidFill>
                <a:sym typeface="Calibri"/>
              </a:rPr>
              <a:t>DI</a:t>
            </a:r>
            <a:r>
              <a:rPr lang="it-IT" sz="1000" dirty="0">
                <a:solidFill>
                  <a:schemeClr val="tx1"/>
                </a:solidFill>
                <a:sym typeface="Calibri"/>
              </a:rPr>
              <a:t> CONTRATTO O IL CONTRIBUTO PUÒ ESSERE COMMISURATO ALLA DURATA RESIDUA </a:t>
            </a:r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SPESE AMMISSIBILI    2/2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38150" y="2089150"/>
            <a:ext cx="3930650" cy="8509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400"/>
            </a:pPr>
            <a:r>
              <a:rPr lang="it-IT" sz="1000" dirty="0">
                <a:solidFill>
                  <a:schemeClr val="dk1"/>
                </a:solidFill>
                <a:latin typeface="Lexend" charset="0"/>
                <a:ea typeface="Calibri"/>
                <a:cs typeface="Calibri"/>
                <a:sym typeface="Calibri"/>
              </a:rPr>
              <a:t>Rispettare l’elenco regionale dei prezzi delle opere pubbliche, laddove applicabile e/o di altri prezziari adottati sul territorio nazionale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SE GLI INTERVENTI RIGUARDANO PIU’ LAVORATORI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marL="82550" indent="0">
              <a:buNone/>
            </a:pPr>
            <a:r>
              <a:rPr lang="it-IT" sz="1800" dirty="0"/>
              <a:t>Potranno essere presentate richieste di contributo per </a:t>
            </a:r>
            <a:r>
              <a:rPr lang="it-IT" sz="1800" b="1" dirty="0"/>
              <a:t>interventi relativi anche a più lavoratori con disabilità.</a:t>
            </a:r>
            <a:endParaRPr lang="it-IT" sz="1800" dirty="0"/>
          </a:p>
          <a:p>
            <a:pPr marL="82550" indent="0">
              <a:buNone/>
            </a:pPr>
            <a:endParaRPr lang="it-IT" sz="1800" dirty="0"/>
          </a:p>
          <a:p>
            <a:pPr marL="82550" indent="0">
              <a:buNone/>
            </a:pPr>
            <a:r>
              <a:rPr lang="it-IT" sz="1800" dirty="0"/>
              <a:t>In tal caso potrà essere presentata </a:t>
            </a:r>
            <a:r>
              <a:rPr lang="it-IT" sz="1800" b="1" dirty="0"/>
              <a:t>un’unica richiesta </a:t>
            </a:r>
            <a:r>
              <a:rPr lang="it-IT" sz="1800" dirty="0"/>
              <a:t>allegando i progetti riferiti ai singoli lavoratori interessati.</a:t>
            </a:r>
          </a:p>
          <a:p>
            <a:endParaRPr lang="it-IT" sz="18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 descr="C:\Users\luisa_secci\Downloads\Template Slide Bandi\Illustrazioni utilizzabili\Bandi_DIPENDENTI - verde.png"/>
          <p:cNvPicPr>
            <a:picLocks noChangeAspect="1" noChangeArrowheads="1"/>
          </p:cNvPicPr>
          <p:nvPr/>
        </p:nvPicPr>
        <p:blipFill>
          <a:blip r:embed="rId2"/>
          <a:srcRect l="14708" t="17897" r="12223" b="17271"/>
          <a:stretch>
            <a:fillRect/>
          </a:stretch>
        </p:blipFill>
        <p:spPr bwMode="auto">
          <a:xfrm>
            <a:off x="4862945" y="1205345"/>
            <a:ext cx="3810000" cy="3380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rter - Assunzioni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934C"/>
      </a:accent1>
      <a:accent2>
        <a:srgbClr val="E32726"/>
      </a:accent2>
      <a:accent3>
        <a:srgbClr val="10541E"/>
      </a:accent3>
      <a:accent4>
        <a:srgbClr val="C81400"/>
      </a:accent4>
      <a:accent5>
        <a:srgbClr val="4D4D4D"/>
      </a:accent5>
      <a:accent6>
        <a:srgbClr val="333333"/>
      </a:accent6>
      <a:hlink>
        <a:srgbClr val="4D4D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1350</Words>
  <Application>Microsoft Office PowerPoint</Application>
  <PresentationFormat>Presentazione su schermo (16:9)</PresentationFormat>
  <Paragraphs>129</Paragraphs>
  <Slides>15</Slides>
  <Notes>7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Calibri</vt:lpstr>
      <vt:lpstr>Lexend</vt:lpstr>
      <vt:lpstr>Lexend SemiBold</vt:lpstr>
      <vt:lpstr>Arial</vt:lpstr>
      <vt:lpstr>Arter - Assunzioni</vt:lpstr>
      <vt:lpstr>Presentazione standard di PowerPoint</vt:lpstr>
      <vt:lpstr>ACCOMODAMENTI RAGIONEVOLI </vt:lpstr>
      <vt:lpstr>TERMINI  DI PRESENTAZIONE DELLE DOMANDE </vt:lpstr>
      <vt:lpstr>CHI PUÒ PRESENTARE LA DOMANDA</vt:lpstr>
      <vt:lpstr>INTERVENTI PER I QUALI SPETTA L’INCENTIVO</vt:lpstr>
      <vt:lpstr>CONTRIBUTI RICONOSCIUTI</vt:lpstr>
      <vt:lpstr>SPESE AMMISSIBILI   1/2  </vt:lpstr>
      <vt:lpstr>SPESE AMMISSIBILI    2/2</vt:lpstr>
      <vt:lpstr>SE GLI INTERVENTI RIGUARDANO PIU’ LAVORATORI </vt:lpstr>
      <vt:lpstr>RISORSE DISPONIBILI E VINCOLI FINANZIARI</vt:lpstr>
      <vt:lpstr>DALL’ISTRUTTORIA ALL’EROGAZIONE DEL CONTRIBUTO</vt:lpstr>
      <vt:lpstr>PUNTI DI ATTENZIONE</vt:lpstr>
      <vt:lpstr>OBBLIGHI DEI DATORI DI LAVORO BENEFICIARI DEI CONTRIBUTI</vt:lpstr>
      <vt:lpstr>LA MODULISTICA</vt:lpstr>
      <vt:lpstr>DOVE TROVARE INFORMAZIONI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luisa_secci</dc:creator>
  <cp:lastModifiedBy>Palmisano Annalinda</cp:lastModifiedBy>
  <cp:revision>34</cp:revision>
  <dcterms:modified xsi:type="dcterms:W3CDTF">2026-05-13T16:11:41Z</dcterms:modified>
</cp:coreProperties>
</file>